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345" r:id="rId6"/>
    <p:sldId id="344" r:id="rId7"/>
    <p:sldId id="348" r:id="rId8"/>
    <p:sldId id="346" r:id="rId9"/>
    <p:sldId id="364" r:id="rId10"/>
    <p:sldId id="371" r:id="rId11"/>
    <p:sldId id="279" r:id="rId12"/>
    <p:sldId id="261" r:id="rId13"/>
    <p:sldId id="349" r:id="rId14"/>
    <p:sldId id="361" r:id="rId15"/>
    <p:sldId id="352" r:id="rId16"/>
    <p:sldId id="368" r:id="rId17"/>
    <p:sldId id="350" r:id="rId18"/>
    <p:sldId id="353" r:id="rId19"/>
    <p:sldId id="366" r:id="rId20"/>
    <p:sldId id="273" r:id="rId21"/>
    <p:sldId id="355" r:id="rId22"/>
    <p:sldId id="376" r:id="rId23"/>
    <p:sldId id="358" r:id="rId24"/>
    <p:sldId id="360" r:id="rId25"/>
    <p:sldId id="370" r:id="rId26"/>
    <p:sldId id="277" r:id="rId27"/>
    <p:sldId id="377" r:id="rId28"/>
  </p:sldIdLst>
  <p:sldSz cx="12192000" cy="6858000"/>
  <p:notesSz cx="6808788" cy="9940925"/>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ACD0DB-9B76-C62E-8421-E090CCA9A1CF}" name="Mucsi Tamás" initials="TM" userId="S::L-6R6FTG3@nvi.hu::6ab4129c-77b4-4997-8182-5de886de571e" providerId="AD"/>
  <p188:author id="{F48B54F9-0DF7-170F-F01F-598EFDF71211}" name="Sóskuti-Varga Gergely" initials="GS" userId="S::L-4THLK13@nvi.hu::5951fcf9-2713-488b-95a8-d2be0099f1c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Közepesen sötét stílus 2 – 3.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Közepesen sötét stílus 2 – 5.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59" autoAdjust="0"/>
    <p:restoredTop sz="93792" autoAdjust="0"/>
  </p:normalViewPr>
  <p:slideViewPr>
    <p:cSldViewPr snapToGrid="0">
      <p:cViewPr varScale="1">
        <p:scale>
          <a:sx n="63" d="100"/>
          <a:sy n="63" d="100"/>
        </p:scale>
        <p:origin x="836" y="56"/>
      </p:cViewPr>
      <p:guideLst/>
    </p:cSldViewPr>
  </p:slideViewPr>
  <p:outlineViewPr>
    <p:cViewPr>
      <p:scale>
        <a:sx n="33" d="100"/>
        <a:sy n="33" d="100"/>
      </p:scale>
      <p:origin x="0" y="-36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50528" cy="498564"/>
          </a:xfrm>
          <a:prstGeom prst="rect">
            <a:avLst/>
          </a:prstGeom>
        </p:spPr>
        <p:txBody>
          <a:bodyPr vert="horz" lIns="91842" tIns="45921" rIns="91842" bIns="45921" rtlCol="0"/>
          <a:lstStyle>
            <a:lvl1pPr algn="l">
              <a:defRPr sz="1200"/>
            </a:lvl1pPr>
          </a:lstStyle>
          <a:p>
            <a:endParaRPr lang="hu-HU"/>
          </a:p>
        </p:txBody>
      </p:sp>
      <p:sp>
        <p:nvSpPr>
          <p:cNvPr id="3" name="Dátum helye 2"/>
          <p:cNvSpPr>
            <a:spLocks noGrp="1"/>
          </p:cNvSpPr>
          <p:nvPr>
            <p:ph type="dt" idx="1"/>
          </p:nvPr>
        </p:nvSpPr>
        <p:spPr>
          <a:xfrm>
            <a:off x="3856670" y="0"/>
            <a:ext cx="2950528" cy="498564"/>
          </a:xfrm>
          <a:prstGeom prst="rect">
            <a:avLst/>
          </a:prstGeom>
        </p:spPr>
        <p:txBody>
          <a:bodyPr vert="horz" lIns="91842" tIns="45921" rIns="91842" bIns="45921" rtlCol="0"/>
          <a:lstStyle>
            <a:lvl1pPr algn="r">
              <a:defRPr sz="1200"/>
            </a:lvl1pPr>
          </a:lstStyle>
          <a:p>
            <a:fld id="{B1512637-5344-4381-9BD1-576A54AA8280}" type="datetimeFigureOut">
              <a:rPr lang="hu-HU" smtClean="0"/>
              <a:t>2024. 03. 07.</a:t>
            </a:fld>
            <a:endParaRPr lang="hu-HU"/>
          </a:p>
        </p:txBody>
      </p:sp>
      <p:sp>
        <p:nvSpPr>
          <p:cNvPr id="4" name="Diakép helye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842" tIns="45921" rIns="91842" bIns="45921" rtlCol="0" anchor="ctr"/>
          <a:lstStyle/>
          <a:p>
            <a:endParaRPr lang="hu-HU"/>
          </a:p>
        </p:txBody>
      </p:sp>
      <p:sp>
        <p:nvSpPr>
          <p:cNvPr id="5" name="Jegyzetek helye 4"/>
          <p:cNvSpPr>
            <a:spLocks noGrp="1"/>
          </p:cNvSpPr>
          <p:nvPr>
            <p:ph type="body" sz="quarter" idx="3"/>
          </p:nvPr>
        </p:nvSpPr>
        <p:spPr>
          <a:xfrm>
            <a:off x="680403" y="4784299"/>
            <a:ext cx="5447984" cy="3913411"/>
          </a:xfrm>
          <a:prstGeom prst="rect">
            <a:avLst/>
          </a:prstGeom>
        </p:spPr>
        <p:txBody>
          <a:bodyPr vert="horz" lIns="91842" tIns="45921" rIns="91842" bIns="45921"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9442361"/>
            <a:ext cx="2950528" cy="498564"/>
          </a:xfrm>
          <a:prstGeom prst="rect">
            <a:avLst/>
          </a:prstGeom>
        </p:spPr>
        <p:txBody>
          <a:bodyPr vert="horz" lIns="91842" tIns="45921" rIns="91842" bIns="45921" rtlCol="0" anchor="b"/>
          <a:lstStyle>
            <a:lvl1pPr algn="l">
              <a:defRPr sz="1200"/>
            </a:lvl1pPr>
          </a:lstStyle>
          <a:p>
            <a:endParaRPr lang="hu-HU"/>
          </a:p>
        </p:txBody>
      </p:sp>
      <p:sp>
        <p:nvSpPr>
          <p:cNvPr id="7" name="Dia számának helye 6"/>
          <p:cNvSpPr>
            <a:spLocks noGrp="1"/>
          </p:cNvSpPr>
          <p:nvPr>
            <p:ph type="sldNum" sz="quarter" idx="5"/>
          </p:nvPr>
        </p:nvSpPr>
        <p:spPr>
          <a:xfrm>
            <a:off x="3856670" y="9442361"/>
            <a:ext cx="2950528" cy="498564"/>
          </a:xfrm>
          <a:prstGeom prst="rect">
            <a:avLst/>
          </a:prstGeom>
        </p:spPr>
        <p:txBody>
          <a:bodyPr vert="horz" lIns="91842" tIns="45921" rIns="91842" bIns="45921" rtlCol="0" anchor="b"/>
          <a:lstStyle>
            <a:lvl1pPr algn="r">
              <a:defRPr sz="1200"/>
            </a:lvl1pPr>
          </a:lstStyle>
          <a:p>
            <a:fld id="{8A3B3DC1-3076-4757-9888-C93BCEBE30FF}" type="slidenum">
              <a:rPr lang="hu-HU" smtClean="0"/>
              <a:t>‹#›</a:t>
            </a:fld>
            <a:endParaRPr lang="hu-HU"/>
          </a:p>
        </p:txBody>
      </p:sp>
    </p:spTree>
    <p:extLst>
      <p:ext uri="{BB962C8B-B14F-4D97-AF65-F5344CB8AC3E}">
        <p14:creationId xmlns:p14="http://schemas.microsoft.com/office/powerpoint/2010/main" val="4280978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1CBFB98-82A7-45DD-A1A8-8D0EDC240C4B}"/>
              </a:ext>
            </a:extLst>
          </p:cNvPr>
          <p:cNvSpPr>
            <a:spLocks noGrp="1"/>
          </p:cNvSpPr>
          <p:nvPr>
            <p:ph type="ctrTitle"/>
          </p:nvPr>
        </p:nvSpPr>
        <p:spPr>
          <a:xfrm>
            <a:off x="1524000" y="1924049"/>
            <a:ext cx="9144000" cy="2047875"/>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hu-HU"/>
              <a:t>Mintacím szerkesztése</a:t>
            </a:r>
            <a:endParaRPr lang="hu-HU" dirty="0"/>
          </a:p>
        </p:txBody>
      </p:sp>
      <p:sp>
        <p:nvSpPr>
          <p:cNvPr id="3" name="Alcím 2">
            <a:extLst>
              <a:ext uri="{FF2B5EF4-FFF2-40B4-BE49-F238E27FC236}">
                <a16:creationId xmlns:a16="http://schemas.microsoft.com/office/drawing/2014/main" id="{CE37779F-BF3E-47C4-9694-C76F0B5F9F9D}"/>
              </a:ext>
            </a:extLst>
          </p:cNvPr>
          <p:cNvSpPr>
            <a:spLocks noGrp="1"/>
          </p:cNvSpPr>
          <p:nvPr>
            <p:ph type="subTitle" idx="1"/>
          </p:nvPr>
        </p:nvSpPr>
        <p:spPr>
          <a:xfrm>
            <a:off x="1524000" y="4079875"/>
            <a:ext cx="9144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hu-HU" dirty="0"/>
          </a:p>
        </p:txBody>
      </p:sp>
      <p:sp>
        <p:nvSpPr>
          <p:cNvPr id="4" name="Dátum helye 3">
            <a:extLst>
              <a:ext uri="{FF2B5EF4-FFF2-40B4-BE49-F238E27FC236}">
                <a16:creationId xmlns:a16="http://schemas.microsoft.com/office/drawing/2014/main" id="{31CA013C-8A53-4805-BD1D-589DEA29268A}"/>
              </a:ext>
            </a:extLst>
          </p:cNvPr>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57F0119-1437-45C4-9233-7CAE263E49FD}" type="datetimeFigureOut">
              <a:rPr lang="hu-HU" smtClean="0"/>
              <a:pPr/>
              <a:t>2024. 03. 07.</a:t>
            </a:fld>
            <a:endParaRPr lang="hu-HU"/>
          </a:p>
        </p:txBody>
      </p:sp>
      <p:sp>
        <p:nvSpPr>
          <p:cNvPr id="5" name="Élőláb helye 4">
            <a:extLst>
              <a:ext uri="{FF2B5EF4-FFF2-40B4-BE49-F238E27FC236}">
                <a16:creationId xmlns:a16="http://schemas.microsoft.com/office/drawing/2014/main" id="{AE66D25C-CDEA-468E-9644-3AC699FDCCCE}"/>
              </a:ext>
            </a:extLst>
          </p:cNvPr>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hu-HU"/>
          </a:p>
        </p:txBody>
      </p:sp>
      <p:sp>
        <p:nvSpPr>
          <p:cNvPr id="6" name="Dia számának helye 5">
            <a:extLst>
              <a:ext uri="{FF2B5EF4-FFF2-40B4-BE49-F238E27FC236}">
                <a16:creationId xmlns:a16="http://schemas.microsoft.com/office/drawing/2014/main" id="{4A41B2F8-E50C-4EAA-9D45-DFF7639C5F63}"/>
              </a:ext>
            </a:extLst>
          </p:cNvPr>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C7684760-21A0-458B-AB74-9068B232897C}" type="slidenum">
              <a:rPr lang="hu-HU" smtClean="0"/>
              <a:pPr/>
              <a:t>‹#›</a:t>
            </a:fld>
            <a:endParaRPr lang="hu-HU"/>
          </a:p>
        </p:txBody>
      </p:sp>
    </p:spTree>
    <p:extLst>
      <p:ext uri="{BB962C8B-B14F-4D97-AF65-F5344CB8AC3E}">
        <p14:creationId xmlns:p14="http://schemas.microsoft.com/office/powerpoint/2010/main" val="137108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5D8ED04-1A67-4158-8062-7DB22CEE196D}"/>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FC4CAD51-40F9-4B62-9DEE-99D611A597C2}"/>
              </a:ext>
            </a:extLst>
          </p:cNvPr>
          <p:cNvSpPr>
            <a:spLocks noGrp="1"/>
          </p:cNvSpPr>
          <p:nvPr>
            <p:ph type="body" orient="vert" idx="1"/>
          </p:nvPr>
        </p:nvSpPr>
        <p:spPr>
          <a:xfrm>
            <a:off x="838200" y="1825625"/>
            <a:ext cx="10172700" cy="404177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D1B9308-C2A8-450A-8D08-FE4E301A817C}"/>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5" name="Élőláb helye 4">
            <a:extLst>
              <a:ext uri="{FF2B5EF4-FFF2-40B4-BE49-F238E27FC236}">
                <a16:creationId xmlns:a16="http://schemas.microsoft.com/office/drawing/2014/main" id="{71B40C47-C1C4-49ED-96CC-908238D2B3C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3508B53-5222-427B-ADC1-9DF963799058}"/>
              </a:ext>
            </a:extLst>
          </p:cNvPr>
          <p:cNvSpPr>
            <a:spLocks noGrp="1"/>
          </p:cNvSpPr>
          <p:nvPr>
            <p:ph type="sldNum" sz="quarter" idx="12"/>
          </p:nvPr>
        </p:nvSpPr>
        <p:spPr>
          <a:xfrm>
            <a:off x="8610600" y="5918200"/>
            <a:ext cx="2400300" cy="365125"/>
          </a:xfrm>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219916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1A0D2E8D-B252-432C-89A5-A3AE37EA4DEA}"/>
              </a:ext>
            </a:extLst>
          </p:cNvPr>
          <p:cNvSpPr>
            <a:spLocks noGrp="1"/>
          </p:cNvSpPr>
          <p:nvPr>
            <p:ph type="title" orient="vert"/>
          </p:nvPr>
        </p:nvSpPr>
        <p:spPr>
          <a:xfrm>
            <a:off x="8724900" y="365125"/>
            <a:ext cx="2314575" cy="5553075"/>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7C1161CA-6831-4FF6-BA13-665EB8BE7C7F}"/>
              </a:ext>
            </a:extLst>
          </p:cNvPr>
          <p:cNvSpPr>
            <a:spLocks noGrp="1"/>
          </p:cNvSpPr>
          <p:nvPr>
            <p:ph type="body" orient="vert" idx="1"/>
          </p:nvPr>
        </p:nvSpPr>
        <p:spPr>
          <a:xfrm>
            <a:off x="838200" y="365125"/>
            <a:ext cx="7734300" cy="555307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8FA5E326-C8A7-4387-8F97-C632F6AA7376}"/>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5" name="Élőláb helye 4">
            <a:extLst>
              <a:ext uri="{FF2B5EF4-FFF2-40B4-BE49-F238E27FC236}">
                <a16:creationId xmlns:a16="http://schemas.microsoft.com/office/drawing/2014/main" id="{D17CC84A-E90C-40C3-8969-74D4917062D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C8CAB9C-6A9D-4129-B72E-C66CD0BF0267}"/>
              </a:ext>
            </a:extLst>
          </p:cNvPr>
          <p:cNvSpPr>
            <a:spLocks noGrp="1"/>
          </p:cNvSpPr>
          <p:nvPr>
            <p:ph type="sldNum" sz="quarter" idx="12"/>
          </p:nvPr>
        </p:nvSpPr>
        <p:spPr>
          <a:xfrm>
            <a:off x="8610600" y="5918200"/>
            <a:ext cx="2428875" cy="365125"/>
          </a:xfrm>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418115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6EA30C0-0804-4F22-9EAA-CF77DB17D60A}"/>
              </a:ext>
            </a:extLst>
          </p:cNvPr>
          <p:cNvSpPr>
            <a:spLocks noGrp="1"/>
          </p:cNvSpPr>
          <p:nvPr>
            <p:ph type="title"/>
          </p:nvPr>
        </p:nvSpPr>
        <p:spPr/>
        <p:txBody>
          <a:bodyPr/>
          <a:lstStyle/>
          <a:p>
            <a:r>
              <a:rPr lang="hu-HU"/>
              <a:t>Mintacím szerkesztése</a:t>
            </a:r>
            <a:endParaRPr lang="hu-HU" dirty="0"/>
          </a:p>
        </p:txBody>
      </p:sp>
      <p:sp>
        <p:nvSpPr>
          <p:cNvPr id="3" name="Tartalom helye 2">
            <a:extLst>
              <a:ext uri="{FF2B5EF4-FFF2-40B4-BE49-F238E27FC236}">
                <a16:creationId xmlns:a16="http://schemas.microsoft.com/office/drawing/2014/main" id="{EB713722-208F-48A2-AD6D-755FBF46BE84}"/>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hu-HU" dirty="0"/>
          </a:p>
        </p:txBody>
      </p:sp>
      <p:sp>
        <p:nvSpPr>
          <p:cNvPr id="4" name="Dátum helye 3">
            <a:extLst>
              <a:ext uri="{FF2B5EF4-FFF2-40B4-BE49-F238E27FC236}">
                <a16:creationId xmlns:a16="http://schemas.microsoft.com/office/drawing/2014/main" id="{7ADD6E5A-AB3A-477B-A35A-694C4C523D79}"/>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5" name="Élőláb helye 4">
            <a:extLst>
              <a:ext uri="{FF2B5EF4-FFF2-40B4-BE49-F238E27FC236}">
                <a16:creationId xmlns:a16="http://schemas.microsoft.com/office/drawing/2014/main" id="{C7636A1F-EB7A-4040-ABF4-CDE37CF313B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815F6BBA-D954-4E95-8D0E-1E5F158B2D41}"/>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3861102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431AFEC-4688-4FDB-BA32-80AD290E9B5D}"/>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endParaRPr lang="hu-HU" dirty="0"/>
          </a:p>
        </p:txBody>
      </p:sp>
      <p:sp>
        <p:nvSpPr>
          <p:cNvPr id="3" name="Szöveg helye 2">
            <a:extLst>
              <a:ext uri="{FF2B5EF4-FFF2-40B4-BE49-F238E27FC236}">
                <a16:creationId xmlns:a16="http://schemas.microsoft.com/office/drawing/2014/main" id="{3CA24C43-6BB0-46BB-9486-39D14EE14D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76C6AE13-9C96-4200-A1A0-8C8C406975E4}"/>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5" name="Élőláb helye 4">
            <a:extLst>
              <a:ext uri="{FF2B5EF4-FFF2-40B4-BE49-F238E27FC236}">
                <a16:creationId xmlns:a16="http://schemas.microsoft.com/office/drawing/2014/main" id="{F3248C95-6FF2-447F-9C2A-C683FDD54ED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EC2CEDE-CA84-4B7C-BB88-D7A528B42E75}"/>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2724119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A465BB4-5C3D-4B0A-A7A5-8472FFFAB941}"/>
              </a:ext>
            </a:extLst>
          </p:cNvPr>
          <p:cNvSpPr>
            <a:spLocks noGrp="1"/>
          </p:cNvSpPr>
          <p:nvPr>
            <p:ph type="title"/>
          </p:nvPr>
        </p:nvSpPr>
        <p:spPr/>
        <p:txBody>
          <a:bodyPr/>
          <a:lstStyle/>
          <a:p>
            <a:r>
              <a:rPr lang="hu-HU"/>
              <a:t>Mintacím szerkesztése</a:t>
            </a:r>
            <a:endParaRPr lang="hu-HU" dirty="0"/>
          </a:p>
        </p:txBody>
      </p:sp>
      <p:sp>
        <p:nvSpPr>
          <p:cNvPr id="3" name="Tartalom helye 2">
            <a:extLst>
              <a:ext uri="{FF2B5EF4-FFF2-40B4-BE49-F238E27FC236}">
                <a16:creationId xmlns:a16="http://schemas.microsoft.com/office/drawing/2014/main" id="{4055E71B-5D90-46B4-B346-3E5E27D0C0FA}"/>
              </a:ext>
            </a:extLst>
          </p:cNvPr>
          <p:cNvSpPr>
            <a:spLocks noGrp="1"/>
          </p:cNvSpPr>
          <p:nvPr>
            <p:ph sz="half" idx="1"/>
          </p:nvPr>
        </p:nvSpPr>
        <p:spPr>
          <a:xfrm>
            <a:off x="838200" y="1825625"/>
            <a:ext cx="5181600" cy="4351338"/>
          </a:xfrm>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Tartalom helye 3">
            <a:extLst>
              <a:ext uri="{FF2B5EF4-FFF2-40B4-BE49-F238E27FC236}">
                <a16:creationId xmlns:a16="http://schemas.microsoft.com/office/drawing/2014/main" id="{0AB14107-E690-4EC2-8CD6-FF0CB7FEE716}"/>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73DFEB51-D5A0-49DB-A090-955AE07D6992}"/>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6" name="Élőláb helye 5">
            <a:extLst>
              <a:ext uri="{FF2B5EF4-FFF2-40B4-BE49-F238E27FC236}">
                <a16:creationId xmlns:a16="http://schemas.microsoft.com/office/drawing/2014/main" id="{FADE2A34-54D0-4E18-A823-F802C586C84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CB5741C-9944-4823-9952-F18DF48B7AE0}"/>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4168510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324D875-011C-4CEC-85E1-7FB4F0E9AEFA}"/>
              </a:ext>
            </a:extLst>
          </p:cNvPr>
          <p:cNvSpPr>
            <a:spLocks noGrp="1"/>
          </p:cNvSpPr>
          <p:nvPr>
            <p:ph type="title"/>
          </p:nvPr>
        </p:nvSpPr>
        <p:spPr>
          <a:xfrm>
            <a:off x="839788" y="365125"/>
            <a:ext cx="10161587" cy="1325563"/>
          </a:xfrm>
        </p:spPr>
        <p:txBody>
          <a:bodyPr/>
          <a:lstStyle/>
          <a:p>
            <a:r>
              <a:rPr lang="hu-HU"/>
              <a:t>Mintacím szerkesztése</a:t>
            </a:r>
            <a:endParaRPr lang="hu-HU" dirty="0"/>
          </a:p>
        </p:txBody>
      </p:sp>
      <p:sp>
        <p:nvSpPr>
          <p:cNvPr id="3" name="Szöveg helye 2">
            <a:extLst>
              <a:ext uri="{FF2B5EF4-FFF2-40B4-BE49-F238E27FC236}">
                <a16:creationId xmlns:a16="http://schemas.microsoft.com/office/drawing/2014/main" id="{CE775864-699F-42F0-9A21-6D7B16247D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A4F0FEA9-916D-4EB7-8AFE-AD29A198C06F}"/>
              </a:ext>
            </a:extLst>
          </p:cNvPr>
          <p:cNvSpPr>
            <a:spLocks noGrp="1"/>
          </p:cNvSpPr>
          <p:nvPr>
            <p:ph sz="half" idx="2"/>
          </p:nvPr>
        </p:nvSpPr>
        <p:spPr>
          <a:xfrm>
            <a:off x="839788" y="2505075"/>
            <a:ext cx="5157787" cy="341312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9F834DE7-E334-4347-9C4F-5C2FFA1C2E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A362F1B2-0969-4995-AE21-FA063E75FE1C}"/>
              </a:ext>
            </a:extLst>
          </p:cNvPr>
          <p:cNvSpPr>
            <a:spLocks noGrp="1"/>
          </p:cNvSpPr>
          <p:nvPr>
            <p:ph sz="quarter" idx="4"/>
          </p:nvPr>
        </p:nvSpPr>
        <p:spPr>
          <a:xfrm>
            <a:off x="6172200" y="2505075"/>
            <a:ext cx="5183188" cy="341312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71583E40-275D-49E4-9754-A86C515F0D9D}"/>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8" name="Élőláb helye 7">
            <a:extLst>
              <a:ext uri="{FF2B5EF4-FFF2-40B4-BE49-F238E27FC236}">
                <a16:creationId xmlns:a16="http://schemas.microsoft.com/office/drawing/2014/main" id="{6239F7AC-DF92-4D0F-8EAF-E4713A6385EA}"/>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B80F743E-922A-4FC5-8DD8-8C26CCC660EC}"/>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3183958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9D58942-5023-4702-A4FC-1098B20AF5DD}"/>
              </a:ext>
            </a:extLst>
          </p:cNvPr>
          <p:cNvSpPr>
            <a:spLocks noGrp="1"/>
          </p:cNvSpPr>
          <p:nvPr>
            <p:ph type="title"/>
          </p:nvPr>
        </p:nvSpPr>
        <p:spPr/>
        <p:txBody>
          <a:bodyPr/>
          <a:lstStyle/>
          <a:p>
            <a:r>
              <a:rPr lang="hu-HU"/>
              <a:t>Mintacím szerkesztése</a:t>
            </a:r>
            <a:endParaRPr lang="hu-HU" dirty="0"/>
          </a:p>
        </p:txBody>
      </p:sp>
      <p:sp>
        <p:nvSpPr>
          <p:cNvPr id="3" name="Dátum helye 2">
            <a:extLst>
              <a:ext uri="{FF2B5EF4-FFF2-40B4-BE49-F238E27FC236}">
                <a16:creationId xmlns:a16="http://schemas.microsoft.com/office/drawing/2014/main" id="{C687F2A0-0086-44E6-92BB-035BA6FC1BFE}"/>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4" name="Élőláb helye 3">
            <a:extLst>
              <a:ext uri="{FF2B5EF4-FFF2-40B4-BE49-F238E27FC236}">
                <a16:creationId xmlns:a16="http://schemas.microsoft.com/office/drawing/2014/main" id="{4C73214F-00EF-4CDE-A1C0-A477E66B48A0}"/>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EDD6FD45-3ED5-435F-A062-4640FD736E43}"/>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2014805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2535DE13-A8EF-4C1D-83A4-7414E750336F}"/>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3" name="Élőláb helye 2">
            <a:extLst>
              <a:ext uri="{FF2B5EF4-FFF2-40B4-BE49-F238E27FC236}">
                <a16:creationId xmlns:a16="http://schemas.microsoft.com/office/drawing/2014/main" id="{90C4EC63-B558-49F1-81FA-102A07C2CFAB}"/>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CEF5B78E-CC38-4EE9-A493-5580A01CBCB5}"/>
              </a:ext>
            </a:extLst>
          </p:cNvPr>
          <p:cNvSpPr>
            <a:spLocks noGrp="1"/>
          </p:cNvSpPr>
          <p:nvPr>
            <p:ph type="sldNum" sz="quarter" idx="12"/>
          </p:nvPr>
        </p:nvSpPr>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167252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62B1872-8AC9-4D35-822E-A834C3F6585C}"/>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BAC82113-96BF-41FC-89F8-C87B2E6380FE}"/>
              </a:ext>
            </a:extLst>
          </p:cNvPr>
          <p:cNvSpPr>
            <a:spLocks noGrp="1"/>
          </p:cNvSpPr>
          <p:nvPr>
            <p:ph idx="1"/>
          </p:nvPr>
        </p:nvSpPr>
        <p:spPr>
          <a:xfrm>
            <a:off x="5183188" y="457201"/>
            <a:ext cx="5865812"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12F0E54B-7F6F-4505-9242-1714C15D0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C21512F4-D983-4493-B7BD-FA4B8DD32CCC}"/>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6" name="Élőláb helye 5">
            <a:extLst>
              <a:ext uri="{FF2B5EF4-FFF2-40B4-BE49-F238E27FC236}">
                <a16:creationId xmlns:a16="http://schemas.microsoft.com/office/drawing/2014/main" id="{E04C19C1-BBD6-4376-A465-06439F9F9855}"/>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9F273F17-2B14-4230-AF93-5CE72DC5FB5E}"/>
              </a:ext>
            </a:extLst>
          </p:cNvPr>
          <p:cNvSpPr>
            <a:spLocks noGrp="1"/>
          </p:cNvSpPr>
          <p:nvPr>
            <p:ph type="sldNum" sz="quarter" idx="12"/>
          </p:nvPr>
        </p:nvSpPr>
        <p:spPr>
          <a:xfrm>
            <a:off x="8610600" y="5918200"/>
            <a:ext cx="2438400" cy="365125"/>
          </a:xfrm>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399090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9307A17-F626-4D9E-B1D1-B9AA3400EB4B}"/>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hu-HU" dirty="0"/>
          </a:p>
        </p:txBody>
      </p:sp>
      <p:sp>
        <p:nvSpPr>
          <p:cNvPr id="3" name="Kép helye 2">
            <a:extLst>
              <a:ext uri="{FF2B5EF4-FFF2-40B4-BE49-F238E27FC236}">
                <a16:creationId xmlns:a16="http://schemas.microsoft.com/office/drawing/2014/main" id="{A7FA8913-1ECA-4AF3-BB25-E70A22F60E1D}"/>
              </a:ext>
            </a:extLst>
          </p:cNvPr>
          <p:cNvSpPr>
            <a:spLocks noGrp="1"/>
          </p:cNvSpPr>
          <p:nvPr>
            <p:ph type="pic" idx="1"/>
          </p:nvPr>
        </p:nvSpPr>
        <p:spPr>
          <a:xfrm>
            <a:off x="5183188" y="457201"/>
            <a:ext cx="5865812"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p>
        </p:txBody>
      </p:sp>
      <p:sp>
        <p:nvSpPr>
          <p:cNvPr id="4" name="Szöveg helye 3">
            <a:extLst>
              <a:ext uri="{FF2B5EF4-FFF2-40B4-BE49-F238E27FC236}">
                <a16:creationId xmlns:a16="http://schemas.microsoft.com/office/drawing/2014/main" id="{DBB047E6-8953-405B-8C79-E9DD7570B4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C5D7A610-FC25-42A5-94B3-DAF4C9FA8F88}"/>
              </a:ext>
            </a:extLst>
          </p:cNvPr>
          <p:cNvSpPr>
            <a:spLocks noGrp="1"/>
          </p:cNvSpPr>
          <p:nvPr>
            <p:ph type="dt" sz="half" idx="10"/>
          </p:nvPr>
        </p:nvSpPr>
        <p:spPr/>
        <p:txBody>
          <a:bodyPr/>
          <a:lstStyle/>
          <a:p>
            <a:fld id="{D57F0119-1437-45C4-9233-7CAE263E49FD}" type="datetimeFigureOut">
              <a:rPr lang="hu-HU" smtClean="0"/>
              <a:t>2024. 03. 07.</a:t>
            </a:fld>
            <a:endParaRPr lang="hu-HU"/>
          </a:p>
        </p:txBody>
      </p:sp>
      <p:sp>
        <p:nvSpPr>
          <p:cNvPr id="6" name="Élőláb helye 5">
            <a:extLst>
              <a:ext uri="{FF2B5EF4-FFF2-40B4-BE49-F238E27FC236}">
                <a16:creationId xmlns:a16="http://schemas.microsoft.com/office/drawing/2014/main" id="{D851228B-22E1-4E23-A071-1EDAB5F2C772}"/>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A8815F53-1A41-466E-9499-BD992562147D}"/>
              </a:ext>
            </a:extLst>
          </p:cNvPr>
          <p:cNvSpPr>
            <a:spLocks noGrp="1"/>
          </p:cNvSpPr>
          <p:nvPr>
            <p:ph type="sldNum" sz="quarter" idx="12"/>
          </p:nvPr>
        </p:nvSpPr>
        <p:spPr>
          <a:xfrm>
            <a:off x="8610600" y="5918200"/>
            <a:ext cx="2438400" cy="365125"/>
          </a:xfrm>
        </p:spPr>
        <p:txBody>
          <a:bodyPr/>
          <a:lstStyle/>
          <a:p>
            <a:fld id="{C7684760-21A0-458B-AB74-9068B232897C}" type="slidenum">
              <a:rPr lang="hu-HU" smtClean="0"/>
              <a:t>‹#›</a:t>
            </a:fld>
            <a:endParaRPr lang="hu-HU"/>
          </a:p>
        </p:txBody>
      </p:sp>
    </p:spTree>
    <p:extLst>
      <p:ext uri="{BB962C8B-B14F-4D97-AF65-F5344CB8AC3E}">
        <p14:creationId xmlns:p14="http://schemas.microsoft.com/office/powerpoint/2010/main" val="163361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7079E704-CA73-4B14-A49F-966B9415FDC8}"/>
              </a:ext>
            </a:extLst>
          </p:cNvPr>
          <p:cNvSpPr>
            <a:spLocks noGrp="1"/>
          </p:cNvSpPr>
          <p:nvPr>
            <p:ph type="title"/>
          </p:nvPr>
        </p:nvSpPr>
        <p:spPr>
          <a:xfrm>
            <a:off x="838200" y="365125"/>
            <a:ext cx="10172700" cy="1325563"/>
          </a:xfrm>
          <a:prstGeom prst="rect">
            <a:avLst/>
          </a:prstGeom>
        </p:spPr>
        <p:txBody>
          <a:bodyPr vert="horz" lIns="91440" tIns="45720" rIns="91440" bIns="45720" rtlCol="0" anchor="ctr">
            <a:normAutofit/>
          </a:bodyPr>
          <a:lstStyle/>
          <a:p>
            <a:r>
              <a:rPr lang="hu-HU" dirty="0"/>
              <a:t>Mintacím szerkesztése</a:t>
            </a:r>
          </a:p>
        </p:txBody>
      </p:sp>
      <p:sp>
        <p:nvSpPr>
          <p:cNvPr id="3" name="Szöveg helye 2">
            <a:extLst>
              <a:ext uri="{FF2B5EF4-FFF2-40B4-BE49-F238E27FC236}">
                <a16:creationId xmlns:a16="http://schemas.microsoft.com/office/drawing/2014/main" id="{93867522-D794-4B95-8F84-35EF43312BB0}"/>
              </a:ext>
            </a:extLst>
          </p:cNvPr>
          <p:cNvSpPr>
            <a:spLocks noGrp="1"/>
          </p:cNvSpPr>
          <p:nvPr>
            <p:ph type="body" idx="1"/>
          </p:nvPr>
        </p:nvSpPr>
        <p:spPr>
          <a:xfrm>
            <a:off x="838200" y="1825625"/>
            <a:ext cx="10515600" cy="4041775"/>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4FC51FF-5DA2-4EC4-B083-44FD50A13C9E}"/>
              </a:ext>
            </a:extLst>
          </p:cNvPr>
          <p:cNvSpPr>
            <a:spLocks noGrp="1"/>
          </p:cNvSpPr>
          <p:nvPr>
            <p:ph type="dt" sz="half" idx="2"/>
          </p:nvPr>
        </p:nvSpPr>
        <p:spPr>
          <a:xfrm>
            <a:off x="838200" y="591820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D57F0119-1437-45C4-9233-7CAE263E49FD}" type="datetimeFigureOut">
              <a:rPr lang="hu-HU" smtClean="0"/>
              <a:pPr/>
              <a:t>2024. 03. 07.</a:t>
            </a:fld>
            <a:endParaRPr lang="hu-HU"/>
          </a:p>
        </p:txBody>
      </p:sp>
      <p:sp>
        <p:nvSpPr>
          <p:cNvPr id="5" name="Élőláb helye 4">
            <a:extLst>
              <a:ext uri="{FF2B5EF4-FFF2-40B4-BE49-F238E27FC236}">
                <a16:creationId xmlns:a16="http://schemas.microsoft.com/office/drawing/2014/main" id="{8FA5CE6D-4797-4939-8D22-D0D3D210DF58}"/>
              </a:ext>
            </a:extLst>
          </p:cNvPr>
          <p:cNvSpPr>
            <a:spLocks noGrp="1"/>
          </p:cNvSpPr>
          <p:nvPr>
            <p:ph type="ftr" sz="quarter" idx="3"/>
          </p:nvPr>
        </p:nvSpPr>
        <p:spPr>
          <a:xfrm>
            <a:off x="4038600" y="591820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endParaRPr lang="hu-HU"/>
          </a:p>
        </p:txBody>
      </p:sp>
      <p:sp>
        <p:nvSpPr>
          <p:cNvPr id="6" name="Dia számának helye 5">
            <a:extLst>
              <a:ext uri="{FF2B5EF4-FFF2-40B4-BE49-F238E27FC236}">
                <a16:creationId xmlns:a16="http://schemas.microsoft.com/office/drawing/2014/main" id="{17FC0116-BE32-4D6B-8B31-631FA99575BB}"/>
              </a:ext>
            </a:extLst>
          </p:cNvPr>
          <p:cNvSpPr>
            <a:spLocks noGrp="1"/>
          </p:cNvSpPr>
          <p:nvPr>
            <p:ph type="sldNum" sz="quarter" idx="4"/>
          </p:nvPr>
        </p:nvSpPr>
        <p:spPr>
          <a:xfrm>
            <a:off x="8610600" y="591820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C7684760-21A0-458B-AB74-9068B232897C}" type="slidenum">
              <a:rPr lang="hu-HU" smtClean="0"/>
              <a:pPr/>
              <a:t>‹#›</a:t>
            </a:fld>
            <a:endParaRPr lang="hu-HU"/>
          </a:p>
        </p:txBody>
      </p:sp>
    </p:spTree>
    <p:extLst>
      <p:ext uri="{BB962C8B-B14F-4D97-AF65-F5344CB8AC3E}">
        <p14:creationId xmlns:p14="http://schemas.microsoft.com/office/powerpoint/2010/main" val="247042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mailto:wiedemann.janos@nvi.hu"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valasztas.hu/letoltheto-es-feldolgozhato-adatok_onk202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valasztas.hu/nemzetisegi-nevjegyzeki-nyilvantarta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EBF6FA1-C006-4031-8977-C24EB895B30E}"/>
              </a:ext>
            </a:extLst>
          </p:cNvPr>
          <p:cNvSpPr>
            <a:spLocks noGrp="1"/>
          </p:cNvSpPr>
          <p:nvPr>
            <p:ph type="title"/>
          </p:nvPr>
        </p:nvSpPr>
        <p:spPr>
          <a:xfrm>
            <a:off x="831850" y="1709738"/>
            <a:ext cx="10515600" cy="1843087"/>
          </a:xfrm>
        </p:spPr>
        <p:txBody>
          <a:bodyPr anchor="b">
            <a:normAutofit/>
          </a:bodyPr>
          <a:lstStyle/>
          <a:p>
            <a:pPr algn="ctr"/>
            <a:r>
              <a:rPr lang="hu-HU" sz="4400" dirty="0"/>
              <a:t>A 2024. évi nemzetiségi önkormányzati választásokról</a:t>
            </a:r>
          </a:p>
        </p:txBody>
      </p:sp>
      <p:sp>
        <p:nvSpPr>
          <p:cNvPr id="3" name="Alcím 2">
            <a:extLst>
              <a:ext uri="{FF2B5EF4-FFF2-40B4-BE49-F238E27FC236}">
                <a16:creationId xmlns:a16="http://schemas.microsoft.com/office/drawing/2014/main" id="{732C38FF-F086-4002-BC44-204D3CDAD067}"/>
              </a:ext>
            </a:extLst>
          </p:cNvPr>
          <p:cNvSpPr>
            <a:spLocks noGrp="1"/>
          </p:cNvSpPr>
          <p:nvPr>
            <p:ph type="body" idx="1"/>
          </p:nvPr>
        </p:nvSpPr>
        <p:spPr>
          <a:xfrm>
            <a:off x="831850" y="4589463"/>
            <a:ext cx="10515600" cy="1500187"/>
          </a:xfrm>
        </p:spPr>
        <p:txBody>
          <a:bodyPr>
            <a:normAutofit/>
          </a:bodyPr>
          <a:lstStyle/>
          <a:p>
            <a:pPr algn="r"/>
            <a:endParaRPr lang="hu-HU" dirty="0"/>
          </a:p>
        </p:txBody>
      </p:sp>
    </p:spTree>
    <p:extLst>
      <p:ext uri="{BB962C8B-B14F-4D97-AF65-F5344CB8AC3E}">
        <p14:creationId xmlns:p14="http://schemas.microsoft.com/office/powerpoint/2010/main" val="2006620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376238"/>
            <a:ext cx="10515600" cy="1191305"/>
          </a:xfrm>
        </p:spPr>
        <p:txBody>
          <a:bodyPr anchor="ctr">
            <a:normAutofit/>
          </a:bodyPr>
          <a:lstStyle/>
          <a:p>
            <a:r>
              <a:rPr lang="hu-HU" sz="4400" dirty="0"/>
              <a:t>A jelölő szervezet bejelentése</a:t>
            </a:r>
          </a:p>
        </p:txBody>
      </p:sp>
      <p:sp>
        <p:nvSpPr>
          <p:cNvPr id="3" name="Szöveg helye 2">
            <a:extLst>
              <a:ext uri="{FF2B5EF4-FFF2-40B4-BE49-F238E27FC236}">
                <a16:creationId xmlns:a16="http://schemas.microsoft.com/office/drawing/2014/main" id="{A0FA2842-9E7E-55CC-DA24-421A99118804}"/>
              </a:ext>
            </a:extLst>
          </p:cNvPr>
          <p:cNvSpPr>
            <a:spLocks noGrp="1"/>
          </p:cNvSpPr>
          <p:nvPr>
            <p:ph type="body" idx="1"/>
          </p:nvPr>
        </p:nvSpPr>
        <p:spPr>
          <a:xfrm>
            <a:off x="838200" y="1974851"/>
            <a:ext cx="10515600" cy="3959224"/>
          </a:xfrm>
        </p:spPr>
        <p:txBody>
          <a:bodyPr>
            <a:normAutofit fontScale="85000" lnSpcReduction="10000"/>
          </a:bodyPr>
          <a:lstStyle/>
          <a:p>
            <a:r>
              <a:rPr lang="hu-HU" dirty="0">
                <a:solidFill>
                  <a:schemeClr val="tx1"/>
                </a:solidFill>
              </a:rPr>
              <a:t>Azt a szervezetet, amely jelöltet vagy listát kíván állítani, a választás kitűzését követően jelölő szervezetként be kell jelenteni a Nemzeti Választási Bizottságnál.  </a:t>
            </a:r>
          </a:p>
          <a:p>
            <a:r>
              <a:rPr lang="hu-HU" dirty="0">
                <a:solidFill>
                  <a:schemeClr val="tx1"/>
                </a:solidFill>
              </a:rPr>
              <a:t>A jelölő szervezetet a bírósági nyilvántartás szerint képviseletre jogosult személy jelentheti be.</a:t>
            </a:r>
          </a:p>
          <a:p>
            <a:r>
              <a:rPr lang="hu-HU" dirty="0">
                <a:solidFill>
                  <a:schemeClr val="tx1"/>
                </a:solidFill>
              </a:rPr>
              <a:t>(</a:t>
            </a:r>
            <a:r>
              <a:rPr lang="hu-HU" dirty="0" err="1">
                <a:solidFill>
                  <a:schemeClr val="tx1"/>
                </a:solidFill>
              </a:rPr>
              <a:t>Ve</a:t>
            </a:r>
            <a:r>
              <a:rPr lang="hu-HU" dirty="0">
                <a:solidFill>
                  <a:schemeClr val="tx1"/>
                </a:solidFill>
              </a:rPr>
              <a:t>. 119. §)</a:t>
            </a:r>
          </a:p>
          <a:p>
            <a:r>
              <a:rPr lang="hu-HU" dirty="0">
                <a:solidFill>
                  <a:srgbClr val="FF0000"/>
                </a:solidFill>
              </a:rPr>
              <a:t>Új, 2024. január 5-től hatályos szöveg: a „képviseletére jogosult” szövegrész helyébe a „bírósági nyilvántartás szerint képviseletre jogosult” szövegrész lépett.</a:t>
            </a:r>
          </a:p>
          <a:p>
            <a:endParaRPr lang="hu-HU" dirty="0">
              <a:solidFill>
                <a:schemeClr val="tx1"/>
              </a:solidFill>
            </a:endParaRPr>
          </a:p>
          <a:p>
            <a:r>
              <a:rPr lang="hu-HU" dirty="0">
                <a:solidFill>
                  <a:schemeClr val="tx1"/>
                </a:solidFill>
              </a:rPr>
              <a:t>A jelölő szervezetet a területi választási bizottság vagy a Nemzeti Választási Bizottság – amelynél a jelölő szervezetet bejelentették – veszi nyilvántartásba. (</a:t>
            </a:r>
            <a:r>
              <a:rPr lang="hu-HU" dirty="0" err="1">
                <a:solidFill>
                  <a:schemeClr val="tx1"/>
                </a:solidFill>
              </a:rPr>
              <a:t>Ve</a:t>
            </a:r>
            <a:r>
              <a:rPr lang="hu-HU" dirty="0">
                <a:solidFill>
                  <a:schemeClr val="tx1"/>
                </a:solidFill>
              </a:rPr>
              <a:t>. 337/B. §)</a:t>
            </a:r>
          </a:p>
          <a:p>
            <a:endParaRPr lang="hu-HU" dirty="0">
              <a:solidFill>
                <a:schemeClr val="tx1"/>
              </a:solidFill>
            </a:endParaRPr>
          </a:p>
          <a:p>
            <a:r>
              <a:rPr lang="hu-HU" b="1" dirty="0">
                <a:solidFill>
                  <a:schemeClr val="tx1"/>
                </a:solidFill>
              </a:rPr>
              <a:t>A bejelentés elektronikus úton is történhet, elektronikus aláírással ellátott dokumentummal.</a:t>
            </a:r>
          </a:p>
        </p:txBody>
      </p:sp>
    </p:spTree>
    <p:extLst>
      <p:ext uri="{BB962C8B-B14F-4D97-AF65-F5344CB8AC3E}">
        <p14:creationId xmlns:p14="http://schemas.microsoft.com/office/powerpoint/2010/main" val="166860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306453"/>
            <a:ext cx="10515600" cy="1303272"/>
          </a:xfrm>
        </p:spPr>
        <p:txBody>
          <a:bodyPr anchor="ctr">
            <a:normAutofit/>
          </a:bodyPr>
          <a:lstStyle/>
          <a:p>
            <a:r>
              <a:rPr lang="hu-HU" sz="4400" dirty="0"/>
              <a:t>A jelölő szervezet nyilvántartásba vétele</a:t>
            </a:r>
          </a:p>
        </p:txBody>
      </p:sp>
      <p:sp>
        <p:nvSpPr>
          <p:cNvPr id="3" name="Szöveg helye 2">
            <a:extLst>
              <a:ext uri="{FF2B5EF4-FFF2-40B4-BE49-F238E27FC236}">
                <a16:creationId xmlns:a16="http://schemas.microsoft.com/office/drawing/2014/main" id="{A0FA2842-9E7E-55CC-DA24-421A99118804}"/>
              </a:ext>
            </a:extLst>
          </p:cNvPr>
          <p:cNvSpPr>
            <a:spLocks noGrp="1"/>
          </p:cNvSpPr>
          <p:nvPr>
            <p:ph type="body" idx="1"/>
          </p:nvPr>
        </p:nvSpPr>
        <p:spPr>
          <a:xfrm>
            <a:off x="838200" y="1974851"/>
            <a:ext cx="10515600" cy="3273424"/>
          </a:xfrm>
        </p:spPr>
        <p:txBody>
          <a:bodyPr>
            <a:normAutofit/>
          </a:bodyPr>
          <a:lstStyle/>
          <a:p>
            <a:pPr algn="just">
              <a:lnSpc>
                <a:spcPct val="150000"/>
              </a:lnSpc>
            </a:pPr>
            <a:r>
              <a:rPr lang="hu-HU" sz="2200" dirty="0">
                <a:solidFill>
                  <a:schemeClr val="tx1"/>
                </a:solidFill>
              </a:rPr>
              <a:t>Nemzetiségi szervezet: a párt és a szakszervezet kivételével a civil szervezetek bírósági nyilvántartásában szereplő olyan egyesület, amelynek alapszabályában – a nemzetiségi önkormányzati választás évét megelőzően </a:t>
            </a:r>
            <a:r>
              <a:rPr lang="hu-HU" sz="2200" b="1" dirty="0">
                <a:solidFill>
                  <a:schemeClr val="tx1"/>
                </a:solidFill>
              </a:rPr>
              <a:t>legalább 3 éve (2021. január 1-je óta) </a:t>
            </a:r>
            <a:r>
              <a:rPr lang="hu-HU" sz="2200" dirty="0">
                <a:solidFill>
                  <a:schemeClr val="tx1"/>
                </a:solidFill>
              </a:rPr>
              <a:t>– rögzített célja az e törvény szerinti, </a:t>
            </a:r>
            <a:r>
              <a:rPr lang="hu-HU" sz="2200" b="1" dirty="0">
                <a:solidFill>
                  <a:schemeClr val="tx1"/>
                </a:solidFill>
              </a:rPr>
              <a:t>konkrétan megjelölt nemzetiség képviselete</a:t>
            </a:r>
            <a:r>
              <a:rPr lang="hu-HU" sz="2200" dirty="0">
                <a:solidFill>
                  <a:schemeClr val="tx1"/>
                </a:solidFill>
              </a:rPr>
              <a:t>. </a:t>
            </a:r>
          </a:p>
          <a:p>
            <a:pPr algn="just">
              <a:lnSpc>
                <a:spcPct val="150000"/>
              </a:lnSpc>
            </a:pPr>
            <a:r>
              <a:rPr lang="hu-HU" sz="2200" dirty="0">
                <a:solidFill>
                  <a:schemeClr val="tx1"/>
                </a:solidFill>
              </a:rPr>
              <a:t>(</a:t>
            </a:r>
            <a:r>
              <a:rPr lang="hu-HU" sz="2200" dirty="0" err="1">
                <a:solidFill>
                  <a:schemeClr val="tx1"/>
                </a:solidFill>
              </a:rPr>
              <a:t>Njtv</a:t>
            </a:r>
            <a:r>
              <a:rPr lang="hu-HU" sz="2200" dirty="0">
                <a:solidFill>
                  <a:schemeClr val="tx1"/>
                </a:solidFill>
              </a:rPr>
              <a:t>. 2. § 14. pont)</a:t>
            </a:r>
          </a:p>
          <a:p>
            <a:endParaRPr lang="hu-HU" dirty="0">
              <a:solidFill>
                <a:schemeClr val="tx1"/>
              </a:solidFill>
            </a:endParaRPr>
          </a:p>
          <a:p>
            <a:endParaRPr lang="hu-HU" dirty="0">
              <a:solidFill>
                <a:schemeClr val="tx1"/>
              </a:solidFill>
            </a:endParaRPr>
          </a:p>
          <a:p>
            <a:endParaRPr lang="hu-HU" dirty="0">
              <a:solidFill>
                <a:schemeClr val="tx1"/>
              </a:solidFill>
            </a:endParaRPr>
          </a:p>
        </p:txBody>
      </p:sp>
    </p:spTree>
    <p:extLst>
      <p:ext uri="{BB962C8B-B14F-4D97-AF65-F5344CB8AC3E}">
        <p14:creationId xmlns:p14="http://schemas.microsoft.com/office/powerpoint/2010/main" val="449581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id="{A0FA2842-9E7E-55CC-DA24-421A99118804}"/>
              </a:ext>
            </a:extLst>
          </p:cNvPr>
          <p:cNvSpPr>
            <a:spLocks noGrp="1"/>
          </p:cNvSpPr>
          <p:nvPr>
            <p:ph type="body" idx="1"/>
          </p:nvPr>
        </p:nvSpPr>
        <p:spPr>
          <a:xfrm>
            <a:off x="831850" y="1200151"/>
            <a:ext cx="10515600" cy="4889500"/>
          </a:xfrm>
        </p:spPr>
        <p:txBody>
          <a:bodyPr>
            <a:normAutofit/>
          </a:bodyPr>
          <a:lstStyle/>
          <a:p>
            <a:endParaRPr lang="hu-H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hu-HU" sz="2000" kern="0" dirty="0">
                <a:solidFill>
                  <a:schemeClr val="tx1"/>
                </a:solidFill>
                <a:ea typeface="Times New Roman" panose="02020603050405020304" pitchFamily="18" charset="0"/>
              </a:rPr>
              <a:t>A választási iroda </a:t>
            </a:r>
            <a:r>
              <a:rPr lang="hu-HU" sz="2000" b="1" kern="0" dirty="0">
                <a:solidFill>
                  <a:schemeClr val="tx1"/>
                </a:solidFill>
                <a:ea typeface="Times New Roman" panose="02020603050405020304" pitchFamily="18" charset="0"/>
              </a:rPr>
              <a:t>az ajánlóív átadásával egyidejűleg </a:t>
            </a:r>
            <a:r>
              <a:rPr lang="hu-HU" sz="2000" kern="0" dirty="0">
                <a:solidFill>
                  <a:schemeClr val="tx1"/>
                </a:solidFill>
                <a:ea typeface="Times New Roman" panose="02020603050405020304" pitchFamily="18" charset="0"/>
              </a:rPr>
              <a:t>ingyenesen átadja a jelölő szervezet számára a névjegyzékben a nemzetiség választópolgáraként szereplő választópolgárok nevét, lakcímét, életkorát és nemét. [</a:t>
            </a:r>
            <a:r>
              <a:rPr lang="hu-HU" sz="2000" kern="0" dirty="0" err="1">
                <a:solidFill>
                  <a:schemeClr val="tx1"/>
                </a:solidFill>
                <a:effectLst/>
                <a:ea typeface="Times New Roman" panose="02020603050405020304" pitchFamily="18" charset="0"/>
              </a:rPr>
              <a:t>Ve</a:t>
            </a:r>
            <a:r>
              <a:rPr lang="hu-HU" sz="2000" kern="0" dirty="0">
                <a:solidFill>
                  <a:schemeClr val="tx1"/>
                </a:solidFill>
                <a:effectLst/>
                <a:ea typeface="Times New Roman" panose="02020603050405020304" pitchFamily="18" charset="0"/>
              </a:rPr>
              <a:t>. 317. § (4) bekezdés </a:t>
            </a:r>
            <a:r>
              <a:rPr lang="hu-HU" sz="2000" i="1" kern="0" dirty="0">
                <a:solidFill>
                  <a:schemeClr val="tx1"/>
                </a:solidFill>
                <a:ea typeface="Times New Roman" panose="02020603050405020304" pitchFamily="18" charset="0"/>
              </a:rPr>
              <a:t>a</a:t>
            </a:r>
            <a:r>
              <a:rPr lang="hu-HU" sz="2000" i="1" kern="0" dirty="0">
                <a:solidFill>
                  <a:schemeClr val="tx1"/>
                </a:solidFill>
                <a:effectLst/>
                <a:ea typeface="Times New Roman" panose="02020603050405020304" pitchFamily="18" charset="0"/>
              </a:rPr>
              <a:t>)</a:t>
            </a:r>
            <a:r>
              <a:rPr lang="hu-HU" sz="2000" kern="0" dirty="0">
                <a:solidFill>
                  <a:schemeClr val="tx1"/>
                </a:solidFill>
                <a:effectLst/>
                <a:ea typeface="Times New Roman" panose="02020603050405020304" pitchFamily="18" charset="0"/>
              </a:rPr>
              <a:t> pont]</a:t>
            </a:r>
          </a:p>
          <a:p>
            <a:r>
              <a:rPr lang="hu-HU" sz="2000" kern="0" dirty="0">
                <a:solidFill>
                  <a:schemeClr val="tx1"/>
                </a:solidFill>
                <a:effectLst/>
                <a:ea typeface="Times New Roman" panose="02020603050405020304" pitchFamily="18" charset="0"/>
              </a:rPr>
              <a:t>A nemzetiségi jelölő szervezet </a:t>
            </a:r>
            <a:r>
              <a:rPr lang="hu-HU" sz="2000" b="1" kern="0" dirty="0">
                <a:solidFill>
                  <a:schemeClr val="tx1"/>
                </a:solidFill>
                <a:effectLst/>
                <a:ea typeface="Times New Roman" panose="02020603050405020304" pitchFamily="18" charset="0"/>
              </a:rPr>
              <a:t>2024. május 2-án </a:t>
            </a:r>
            <a:r>
              <a:rPr lang="hu-HU" sz="2000" kern="0" dirty="0">
                <a:solidFill>
                  <a:schemeClr val="tx1"/>
                </a:solidFill>
                <a:effectLst/>
                <a:ea typeface="Times New Roman" panose="02020603050405020304" pitchFamily="18" charset="0"/>
              </a:rPr>
              <a:t>16.00 óráig, illetve </a:t>
            </a:r>
            <a:r>
              <a:rPr lang="hu-HU" sz="2000" b="1" kern="0" dirty="0">
                <a:solidFill>
                  <a:schemeClr val="tx1"/>
                </a:solidFill>
                <a:effectLst/>
                <a:ea typeface="Times New Roman" panose="02020603050405020304" pitchFamily="18" charset="0"/>
              </a:rPr>
              <a:t>2024. május 27-én </a:t>
            </a:r>
            <a:r>
              <a:rPr lang="hu-HU" sz="2000" kern="0" dirty="0">
                <a:solidFill>
                  <a:schemeClr val="tx1"/>
                </a:solidFill>
                <a:effectLst/>
                <a:ea typeface="Times New Roman" panose="02020603050405020304" pitchFamily="18" charset="0"/>
              </a:rPr>
              <a:t>16.00 óráig igényelheti a Ve. 89. § (1) bekezdése szerint – az adatai kiadását megtiltó választópolgárok adatainak kivételével – a névjegyzékben a nemzetiség választópolgáraként szereplő választópolgárok nevét és lakcímét. [</a:t>
            </a:r>
            <a:r>
              <a:rPr lang="hu-HU" sz="2000" kern="0" dirty="0" err="1">
                <a:solidFill>
                  <a:schemeClr val="tx1"/>
                </a:solidFill>
                <a:effectLst/>
                <a:ea typeface="Times New Roman" panose="02020603050405020304" pitchFamily="18" charset="0"/>
              </a:rPr>
              <a:t>Ve</a:t>
            </a:r>
            <a:r>
              <a:rPr lang="hu-HU" sz="2000" kern="0" dirty="0">
                <a:solidFill>
                  <a:schemeClr val="tx1"/>
                </a:solidFill>
                <a:effectLst/>
                <a:ea typeface="Times New Roman" panose="02020603050405020304" pitchFamily="18" charset="0"/>
              </a:rPr>
              <a:t>. 317. § (4) bekezdés </a:t>
            </a:r>
            <a:r>
              <a:rPr lang="hu-HU" sz="2000" i="1" kern="0" dirty="0">
                <a:solidFill>
                  <a:schemeClr val="tx1"/>
                </a:solidFill>
                <a:effectLst/>
                <a:ea typeface="Times New Roman" panose="02020603050405020304" pitchFamily="18" charset="0"/>
              </a:rPr>
              <a:t>b)</a:t>
            </a:r>
            <a:r>
              <a:rPr lang="hu-HU" sz="2000" kern="0" dirty="0">
                <a:solidFill>
                  <a:schemeClr val="tx1"/>
                </a:solidFill>
                <a:effectLst/>
                <a:ea typeface="Times New Roman" panose="02020603050405020304" pitchFamily="18" charset="0"/>
              </a:rPr>
              <a:t> pont]</a:t>
            </a:r>
          </a:p>
          <a:p>
            <a:r>
              <a:rPr lang="hu-HU" sz="1800" b="1" dirty="0">
                <a:solidFill>
                  <a:schemeClr val="tx1"/>
                </a:solidFill>
                <a:ea typeface="Times New Roman" panose="02020603050405020304" pitchFamily="18" charset="0"/>
              </a:rPr>
              <a:t>E</a:t>
            </a:r>
            <a:r>
              <a:rPr lang="hu-HU" sz="1800" b="1" dirty="0">
                <a:solidFill>
                  <a:schemeClr val="tx1"/>
                </a:solidFill>
                <a:effectLst/>
                <a:ea typeface="Times New Roman" panose="02020603050405020304" pitchFamily="18" charset="0"/>
              </a:rPr>
              <a:t>zek az adatszolgáltatások ingyenesek; országos, vármegyei az NVI-</a:t>
            </a:r>
            <a:r>
              <a:rPr lang="hu-HU" sz="1800" b="1" dirty="0" err="1">
                <a:solidFill>
                  <a:schemeClr val="tx1"/>
                </a:solidFill>
                <a:effectLst/>
                <a:ea typeface="Times New Roman" panose="02020603050405020304" pitchFamily="18" charset="0"/>
              </a:rPr>
              <a:t>től</a:t>
            </a:r>
            <a:r>
              <a:rPr lang="hu-HU" sz="1800" b="1" dirty="0">
                <a:solidFill>
                  <a:schemeClr val="tx1"/>
                </a:solidFill>
                <a:effectLst/>
                <a:ea typeface="Times New Roman" panose="02020603050405020304" pitchFamily="18" charset="0"/>
              </a:rPr>
              <a:t>, települési a HVI-</a:t>
            </a:r>
            <a:r>
              <a:rPr lang="hu-HU" sz="1800" b="1" dirty="0" err="1">
                <a:solidFill>
                  <a:schemeClr val="tx1"/>
                </a:solidFill>
                <a:effectLst/>
                <a:ea typeface="Times New Roman" panose="02020603050405020304" pitchFamily="18" charset="0"/>
              </a:rPr>
              <a:t>től</a:t>
            </a:r>
            <a:r>
              <a:rPr lang="hu-HU" sz="1800" b="1" dirty="0">
                <a:solidFill>
                  <a:schemeClr val="tx1"/>
                </a:solidFill>
                <a:effectLst/>
                <a:ea typeface="Times New Roman" panose="02020603050405020304" pitchFamily="18" charset="0"/>
              </a:rPr>
              <a:t> igényelhető.</a:t>
            </a:r>
            <a:endParaRPr lang="hu-HU" sz="1800" b="1" kern="0" dirty="0">
              <a:solidFill>
                <a:schemeClr val="tx1"/>
              </a:solidFill>
              <a:ea typeface="Times New Roman" panose="02020603050405020304" pitchFamily="18" charset="0"/>
            </a:endParaRPr>
          </a:p>
          <a:p>
            <a:endParaRPr lang="hu-HU" sz="1800" kern="0" dirty="0">
              <a:ea typeface="Times New Roman" panose="02020603050405020304" pitchFamily="18" charset="0"/>
            </a:endParaRPr>
          </a:p>
          <a:p>
            <a:r>
              <a:rPr lang="hu-HU" sz="2000" kern="0" dirty="0">
                <a:solidFill>
                  <a:schemeClr val="tx1"/>
                </a:solidFill>
                <a:effectLst/>
                <a:ea typeface="Times New Roman" panose="02020603050405020304" pitchFamily="18" charset="0"/>
              </a:rPr>
              <a:t>A névjegyzéki adatszolgáltatás adatait a nemzetiségi önkormányzati képviselők választásán jogerősen nyilvántartásba vett jelölő szervezetnek legkésőbb </a:t>
            </a:r>
            <a:r>
              <a:rPr lang="hu-HU" sz="2000" b="1" kern="0" dirty="0">
                <a:solidFill>
                  <a:schemeClr val="tx1"/>
                </a:solidFill>
                <a:effectLst/>
                <a:ea typeface="Times New Roman" panose="02020603050405020304" pitchFamily="18" charset="0"/>
              </a:rPr>
              <a:t>2024. június 9-én 16.00 óráig kell megsemmisítenie</a:t>
            </a:r>
            <a:r>
              <a:rPr lang="hu-HU" sz="2000" kern="0" dirty="0">
                <a:solidFill>
                  <a:schemeClr val="tx1"/>
                </a:solidFill>
                <a:effectLst/>
                <a:ea typeface="Times New Roman" panose="02020603050405020304" pitchFamily="18" charset="0"/>
              </a:rPr>
              <a:t>, és az erről készült jegyzőkönyvet három napon belül – 2024. június 9-én történő megsemmisítés esetén 2024. június 12-én 16.00 óráig – át kell adnia az adatszolgáltatást teljesítő választási irodának. [</a:t>
            </a:r>
            <a:r>
              <a:rPr lang="hu-HU" sz="2000" kern="0" dirty="0" err="1">
                <a:solidFill>
                  <a:schemeClr val="tx1"/>
                </a:solidFill>
                <a:effectLst/>
                <a:ea typeface="Times New Roman" panose="02020603050405020304" pitchFamily="18" charset="0"/>
              </a:rPr>
              <a:t>Ve</a:t>
            </a:r>
            <a:r>
              <a:rPr lang="hu-HU" sz="2000" kern="0" dirty="0">
                <a:solidFill>
                  <a:schemeClr val="tx1"/>
                </a:solidFill>
                <a:effectLst/>
                <a:ea typeface="Times New Roman" panose="02020603050405020304" pitchFamily="18" charset="0"/>
              </a:rPr>
              <a:t>. 155. § (2) bekezdés, 317. § (4) bekezdés]</a:t>
            </a:r>
            <a:endParaRPr lang="hu-HU" sz="2000" kern="100" dirty="0">
              <a:solidFill>
                <a:schemeClr val="tx1"/>
              </a:solidFill>
              <a:effectLst/>
              <a:ea typeface="Calibri" panose="020F0502020204030204" pitchFamily="34" charset="0"/>
            </a:endParaRPr>
          </a:p>
          <a:p>
            <a:endParaRPr lang="hu-HU" dirty="0"/>
          </a:p>
        </p:txBody>
      </p:sp>
      <p:sp>
        <p:nvSpPr>
          <p:cNvPr id="6" name="Cím 1">
            <a:extLst>
              <a:ext uri="{FF2B5EF4-FFF2-40B4-BE49-F238E27FC236}">
                <a16:creationId xmlns:a16="http://schemas.microsoft.com/office/drawing/2014/main" id="{C866C89D-521A-9C0A-6E46-4A5B22AB2DF9}"/>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Névjegyzéki adatszolgáltatás</a:t>
            </a:r>
          </a:p>
        </p:txBody>
      </p:sp>
    </p:spTree>
    <p:extLst>
      <p:ext uri="{BB962C8B-B14F-4D97-AF65-F5344CB8AC3E}">
        <p14:creationId xmlns:p14="http://schemas.microsoft.com/office/powerpoint/2010/main" val="1023206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256CCB2-8C8E-3CEC-2110-1E52A6B58D1E}"/>
              </a:ext>
            </a:extLst>
          </p:cNvPr>
          <p:cNvSpPr>
            <a:spLocks noGrp="1"/>
          </p:cNvSpPr>
          <p:nvPr>
            <p:ph type="title"/>
          </p:nvPr>
        </p:nvSpPr>
        <p:spPr/>
        <p:txBody>
          <a:bodyPr/>
          <a:lstStyle/>
          <a:p>
            <a:r>
              <a:rPr lang="hu-HU" dirty="0"/>
              <a:t>Jelölés feltételei</a:t>
            </a:r>
          </a:p>
        </p:txBody>
      </p:sp>
      <p:sp>
        <p:nvSpPr>
          <p:cNvPr id="3" name="Tartalom helye 2">
            <a:extLst>
              <a:ext uri="{FF2B5EF4-FFF2-40B4-BE49-F238E27FC236}">
                <a16:creationId xmlns:a16="http://schemas.microsoft.com/office/drawing/2014/main" id="{445F3099-CA8F-EF3C-52A3-B9B7FF285E16}"/>
              </a:ext>
            </a:extLst>
          </p:cNvPr>
          <p:cNvSpPr>
            <a:spLocks noGrp="1"/>
          </p:cNvSpPr>
          <p:nvPr>
            <p:ph idx="1"/>
          </p:nvPr>
        </p:nvSpPr>
        <p:spPr/>
        <p:txBody>
          <a:bodyPr>
            <a:normAutofit fontScale="85000" lnSpcReduction="10000"/>
          </a:bodyPr>
          <a:lstStyle/>
          <a:p>
            <a:endParaRPr lang="hu-HU" dirty="0"/>
          </a:p>
          <a:p>
            <a:r>
              <a:rPr lang="hu-HU" dirty="0"/>
              <a:t>A </a:t>
            </a:r>
            <a:r>
              <a:rPr lang="hu-HU" b="1" dirty="0"/>
              <a:t>települési</a:t>
            </a:r>
            <a:r>
              <a:rPr lang="hu-HU" dirty="0"/>
              <a:t> nemzetiségi képviselőjelöltté válásához a választópolgárok 5 %-ának (de legalább öt választópolgárnak) az ajánlása szükséges.</a:t>
            </a:r>
          </a:p>
          <a:p>
            <a:r>
              <a:rPr lang="hu-HU" dirty="0"/>
              <a:t>A </a:t>
            </a:r>
            <a:r>
              <a:rPr lang="hu-HU" b="1" dirty="0"/>
              <a:t>területi</a:t>
            </a:r>
            <a:r>
              <a:rPr lang="hu-HU" dirty="0"/>
              <a:t> nemzetiségi képviselők választásán az a nemzetiségi szervezet állíthat listát, amely a fővárosban, vármegyében a települési nemzetiségi választások legalább 10 %-</a:t>
            </a:r>
            <a:r>
              <a:rPr lang="hu-HU" dirty="0" err="1"/>
              <a:t>ában</a:t>
            </a:r>
            <a:r>
              <a:rPr lang="hu-HU" dirty="0"/>
              <a:t> önállóan jelöltet állított, és amely a választópolgárok legalább 2 %-</a:t>
            </a:r>
            <a:r>
              <a:rPr lang="hu-HU" dirty="0" err="1"/>
              <a:t>ának</a:t>
            </a:r>
            <a:r>
              <a:rPr lang="hu-HU" dirty="0"/>
              <a:t> ajánlását összegyűjtötte.</a:t>
            </a:r>
          </a:p>
          <a:p>
            <a:r>
              <a:rPr lang="hu-HU" dirty="0"/>
              <a:t>Az </a:t>
            </a:r>
            <a:r>
              <a:rPr lang="hu-HU" b="1" dirty="0"/>
              <a:t>országos</a:t>
            </a:r>
            <a:r>
              <a:rPr lang="hu-HU" dirty="0"/>
              <a:t> nemzetiségi önkormányzati képviselők választásán az a nemzetiségi szervezet állíthat listát, amely a települési nemzetiségi választások legalább 10 %-</a:t>
            </a:r>
            <a:r>
              <a:rPr lang="hu-HU" dirty="0" err="1"/>
              <a:t>ában</a:t>
            </a:r>
            <a:r>
              <a:rPr lang="hu-HU" dirty="0"/>
              <a:t> önállóan jelöltet állított, és amely a választópolgárok legalább 2 %-</a:t>
            </a:r>
            <a:r>
              <a:rPr lang="hu-HU" dirty="0" err="1"/>
              <a:t>ának</a:t>
            </a:r>
            <a:r>
              <a:rPr lang="hu-HU" dirty="0"/>
              <a:t> ajánlását összegyűjtötte. Kitűzött települési nemzetiségi önkormányzati választás hiányában (is) bármely nemzetiségi szervezet állíthat országos listát.</a:t>
            </a:r>
          </a:p>
          <a:p>
            <a:endParaRPr lang="hu-HU" dirty="0"/>
          </a:p>
        </p:txBody>
      </p:sp>
    </p:spTree>
    <p:extLst>
      <p:ext uri="{BB962C8B-B14F-4D97-AF65-F5344CB8AC3E}">
        <p14:creationId xmlns:p14="http://schemas.microsoft.com/office/powerpoint/2010/main" val="1069371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id="{A0FA2842-9E7E-55CC-DA24-421A99118804}"/>
              </a:ext>
            </a:extLst>
          </p:cNvPr>
          <p:cNvSpPr>
            <a:spLocks noGrp="1"/>
          </p:cNvSpPr>
          <p:nvPr>
            <p:ph type="body" idx="1"/>
          </p:nvPr>
        </p:nvSpPr>
        <p:spPr>
          <a:xfrm>
            <a:off x="219075" y="1761687"/>
            <a:ext cx="11601449" cy="3221373"/>
          </a:xfrm>
        </p:spPr>
        <p:txBody>
          <a:bodyPr>
            <a:noAutofit/>
          </a:bodyPr>
          <a:lstStyle/>
          <a:p>
            <a:pPr>
              <a:lnSpc>
                <a:spcPct val="150000"/>
              </a:lnSpc>
              <a:spcBef>
                <a:spcPts val="0"/>
              </a:spcBef>
            </a:pPr>
            <a:r>
              <a:rPr lang="hu-HU" sz="1800" dirty="0">
                <a:solidFill>
                  <a:schemeClr val="tx1"/>
                </a:solidFill>
              </a:rPr>
              <a:t>A jelöltnek az ajánlóív igénylésekor arról is nyilatkoznia kell, hogy  </a:t>
            </a:r>
          </a:p>
          <a:p>
            <a:pPr>
              <a:lnSpc>
                <a:spcPct val="150000"/>
              </a:lnSpc>
              <a:spcBef>
                <a:spcPts val="0"/>
              </a:spcBef>
            </a:pPr>
            <a:r>
              <a:rPr lang="hu-HU" sz="1800" dirty="0">
                <a:solidFill>
                  <a:schemeClr val="tx1"/>
                </a:solidFill>
              </a:rPr>
              <a:t>a) a nemzetiség képviseletét vállalja és</a:t>
            </a:r>
          </a:p>
          <a:p>
            <a:pPr>
              <a:lnSpc>
                <a:spcPct val="150000"/>
              </a:lnSpc>
              <a:spcBef>
                <a:spcPts val="0"/>
              </a:spcBef>
            </a:pPr>
            <a:r>
              <a:rPr lang="hu-HU" sz="1800" dirty="0">
                <a:solidFill>
                  <a:schemeClr val="tx1"/>
                </a:solidFill>
              </a:rPr>
              <a:t>b) a nemzetiségi közösség nyelvét beszéli, kultúráját és hagyományait ismeri.</a:t>
            </a:r>
          </a:p>
          <a:p>
            <a:pPr>
              <a:lnSpc>
                <a:spcPct val="150000"/>
              </a:lnSpc>
              <a:spcBef>
                <a:spcPts val="0"/>
              </a:spcBef>
            </a:pPr>
            <a:r>
              <a:rPr lang="hu-HU" sz="1800" dirty="0">
                <a:solidFill>
                  <a:schemeClr val="tx1"/>
                </a:solidFill>
              </a:rPr>
              <a:t>A választási iroda a jelöltek nyilvántartásában ellenőrzi, hogy a jelölt a nemzetiségi önkormányzati képviselők megelőző két általános választásán, valamint az azokat követő időközi választásokon nem volt jelölt más nemzetiség önkormányzatának választásán.</a:t>
            </a:r>
          </a:p>
          <a:p>
            <a:pPr>
              <a:lnSpc>
                <a:spcPct val="150000"/>
              </a:lnSpc>
              <a:spcBef>
                <a:spcPts val="0"/>
              </a:spcBef>
            </a:pPr>
            <a:r>
              <a:rPr lang="hu-HU" sz="1800" dirty="0">
                <a:solidFill>
                  <a:schemeClr val="tx1"/>
                </a:solidFill>
              </a:rPr>
              <a:t>Az ajánlóív a nemzetiség megjelölését is tartalmazza.</a:t>
            </a:r>
          </a:p>
          <a:p>
            <a:pPr>
              <a:lnSpc>
                <a:spcPct val="100000"/>
              </a:lnSpc>
              <a:spcBef>
                <a:spcPts val="0"/>
              </a:spcBef>
            </a:pPr>
            <a:endParaRPr lang="hu-HU" sz="1800" dirty="0">
              <a:solidFill>
                <a:schemeClr val="tx1"/>
              </a:solidFill>
            </a:endParaRPr>
          </a:p>
        </p:txBody>
      </p:sp>
      <p:sp>
        <p:nvSpPr>
          <p:cNvPr id="9" name="Cím 1">
            <a:extLst>
              <a:ext uri="{FF2B5EF4-FFF2-40B4-BE49-F238E27FC236}">
                <a16:creationId xmlns:a16="http://schemas.microsoft.com/office/drawing/2014/main" id="{DDCB1E8B-F6F0-D5E4-777F-14BD0E33D5BC}"/>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Ajánlásgyűjtés</a:t>
            </a:r>
          </a:p>
        </p:txBody>
      </p:sp>
    </p:spTree>
    <p:extLst>
      <p:ext uri="{BB962C8B-B14F-4D97-AF65-F5344CB8AC3E}">
        <p14:creationId xmlns:p14="http://schemas.microsoft.com/office/powerpoint/2010/main" val="390251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id="{A0FA2842-9E7E-55CC-DA24-421A99118804}"/>
              </a:ext>
            </a:extLst>
          </p:cNvPr>
          <p:cNvSpPr>
            <a:spLocks noGrp="1"/>
          </p:cNvSpPr>
          <p:nvPr>
            <p:ph type="body" idx="1"/>
          </p:nvPr>
        </p:nvSpPr>
        <p:spPr>
          <a:xfrm>
            <a:off x="838200" y="1928812"/>
            <a:ext cx="10594975" cy="2181793"/>
          </a:xfrm>
        </p:spPr>
        <p:txBody>
          <a:bodyPr>
            <a:noAutofit/>
          </a:bodyPr>
          <a:lstStyle/>
          <a:p>
            <a:r>
              <a:rPr lang="hu-HU" kern="0" dirty="0">
                <a:solidFill>
                  <a:schemeClr val="tx1"/>
                </a:solidFill>
                <a:effectLst/>
                <a:latin typeface="Times New Roman" panose="02020603050405020304" pitchFamily="18" charset="0"/>
                <a:ea typeface="Times New Roman" panose="02020603050405020304" pitchFamily="18" charset="0"/>
              </a:rPr>
              <a:t>A </a:t>
            </a:r>
            <a:r>
              <a:rPr lang="hu-HU" b="1" kern="0" dirty="0">
                <a:solidFill>
                  <a:schemeClr val="tx1"/>
                </a:solidFill>
                <a:effectLst/>
                <a:latin typeface="Times New Roman" panose="02020603050405020304" pitchFamily="18" charset="0"/>
                <a:ea typeface="Times New Roman" panose="02020603050405020304" pitchFamily="18" charset="0"/>
              </a:rPr>
              <a:t>települési </a:t>
            </a:r>
            <a:r>
              <a:rPr lang="hu-HU" kern="0" dirty="0">
                <a:solidFill>
                  <a:schemeClr val="tx1"/>
                </a:solidFill>
                <a:effectLst/>
                <a:latin typeface="Times New Roman" panose="02020603050405020304" pitchFamily="18" charset="0"/>
                <a:ea typeface="Times New Roman" panose="02020603050405020304" pitchFamily="18" charset="0"/>
              </a:rPr>
              <a:t>nemzetiségi önkormányzati </a:t>
            </a:r>
            <a:r>
              <a:rPr lang="hu-HU" b="1" kern="0" dirty="0">
                <a:solidFill>
                  <a:schemeClr val="tx1"/>
                </a:solidFill>
                <a:effectLst/>
                <a:latin typeface="Times New Roman" panose="02020603050405020304" pitchFamily="18" charset="0"/>
                <a:ea typeface="Times New Roman" panose="02020603050405020304" pitchFamily="18" charset="0"/>
              </a:rPr>
              <a:t>jelöltet</a:t>
            </a:r>
            <a:r>
              <a:rPr lang="hu-HU" kern="0" dirty="0">
                <a:solidFill>
                  <a:schemeClr val="tx1"/>
                </a:solidFill>
                <a:effectLst/>
                <a:latin typeface="Times New Roman" panose="02020603050405020304" pitchFamily="18" charset="0"/>
                <a:ea typeface="Times New Roman" panose="02020603050405020304" pitchFamily="18" charset="0"/>
              </a:rPr>
              <a:t> legkésőbb </a:t>
            </a:r>
          </a:p>
          <a:p>
            <a:r>
              <a:rPr lang="hu-HU" b="1" kern="0" dirty="0">
                <a:solidFill>
                  <a:schemeClr val="tx1"/>
                </a:solidFill>
                <a:effectLst/>
                <a:latin typeface="Times New Roman" panose="02020603050405020304" pitchFamily="18" charset="0"/>
                <a:ea typeface="Times New Roman" panose="02020603050405020304" pitchFamily="18" charset="0"/>
              </a:rPr>
              <a:t>2024. május 6-án 16.00 óráig kell bejelenteni</a:t>
            </a:r>
            <a:r>
              <a:rPr lang="hu-HU" kern="0" dirty="0">
                <a:solidFill>
                  <a:schemeClr val="tx1"/>
                </a:solidFill>
                <a:effectLst/>
                <a:latin typeface="Times New Roman" panose="02020603050405020304" pitchFamily="18" charset="0"/>
                <a:ea typeface="Times New Roman" panose="02020603050405020304" pitchFamily="18" charset="0"/>
              </a:rPr>
              <a:t>. [</a:t>
            </a:r>
            <a:r>
              <a:rPr lang="hu-HU" kern="0" dirty="0" err="1">
                <a:solidFill>
                  <a:schemeClr val="tx1"/>
                </a:solidFill>
                <a:effectLst/>
                <a:latin typeface="Times New Roman" panose="02020603050405020304" pitchFamily="18" charset="0"/>
                <a:ea typeface="Times New Roman" panose="02020603050405020304" pitchFamily="18" charset="0"/>
              </a:rPr>
              <a:t>Ve</a:t>
            </a:r>
            <a:r>
              <a:rPr lang="hu-HU" kern="0" dirty="0">
                <a:solidFill>
                  <a:schemeClr val="tx1"/>
                </a:solidFill>
                <a:effectLst/>
                <a:latin typeface="Times New Roman" panose="02020603050405020304" pitchFamily="18" charset="0"/>
                <a:ea typeface="Times New Roman" panose="02020603050405020304" pitchFamily="18" charset="0"/>
              </a:rPr>
              <a:t>. 318. § (1) bekezdés]</a:t>
            </a:r>
            <a:endParaRPr lang="hu-HU" kern="0" dirty="0">
              <a:solidFill>
                <a:schemeClr val="tx1"/>
              </a:solidFill>
              <a:ea typeface="Times New Roman" panose="02020603050405020304" pitchFamily="18" charset="0"/>
            </a:endParaRPr>
          </a:p>
          <a:p>
            <a:endParaRPr lang="hu-HU" kern="0" dirty="0">
              <a:solidFill>
                <a:schemeClr val="tx1"/>
              </a:solidFill>
              <a:effectLst/>
              <a:latin typeface="Times New Roman" panose="02020603050405020304" pitchFamily="18" charset="0"/>
              <a:ea typeface="Times New Roman" panose="02020603050405020304" pitchFamily="18" charset="0"/>
            </a:endParaRPr>
          </a:p>
          <a:p>
            <a:r>
              <a:rPr lang="hu-HU" kern="0" dirty="0">
                <a:solidFill>
                  <a:schemeClr val="tx1"/>
                </a:solidFill>
                <a:effectLst/>
                <a:latin typeface="Times New Roman" panose="02020603050405020304" pitchFamily="18" charset="0"/>
                <a:ea typeface="Times New Roman" panose="02020603050405020304" pitchFamily="18" charset="0"/>
              </a:rPr>
              <a:t>A </a:t>
            </a:r>
            <a:r>
              <a:rPr lang="hu-HU" b="1" kern="0" dirty="0">
                <a:solidFill>
                  <a:schemeClr val="tx1"/>
                </a:solidFill>
                <a:effectLst/>
                <a:latin typeface="Times New Roman" panose="02020603050405020304" pitchFamily="18" charset="0"/>
                <a:ea typeface="Times New Roman" panose="02020603050405020304" pitchFamily="18" charset="0"/>
              </a:rPr>
              <a:t>területi és az országos </a:t>
            </a:r>
            <a:r>
              <a:rPr lang="hu-HU" kern="0" dirty="0">
                <a:solidFill>
                  <a:schemeClr val="tx1"/>
                </a:solidFill>
                <a:effectLst/>
                <a:latin typeface="Times New Roman" panose="02020603050405020304" pitchFamily="18" charset="0"/>
                <a:ea typeface="Times New Roman" panose="02020603050405020304" pitchFamily="18" charset="0"/>
              </a:rPr>
              <a:t>nemzetiségi választáson állított </a:t>
            </a:r>
            <a:r>
              <a:rPr lang="hu-HU" b="1" kern="0" dirty="0">
                <a:solidFill>
                  <a:schemeClr val="tx1"/>
                </a:solidFill>
                <a:effectLst/>
                <a:latin typeface="Times New Roman" panose="02020603050405020304" pitchFamily="18" charset="0"/>
                <a:ea typeface="Times New Roman" panose="02020603050405020304" pitchFamily="18" charset="0"/>
              </a:rPr>
              <a:t>listát</a:t>
            </a:r>
            <a:r>
              <a:rPr lang="hu-HU" kern="0" dirty="0">
                <a:solidFill>
                  <a:schemeClr val="tx1"/>
                </a:solidFill>
                <a:effectLst/>
                <a:latin typeface="Times New Roman" panose="02020603050405020304" pitchFamily="18" charset="0"/>
                <a:ea typeface="Times New Roman" panose="02020603050405020304" pitchFamily="18" charset="0"/>
              </a:rPr>
              <a:t> legkésőbb </a:t>
            </a:r>
          </a:p>
          <a:p>
            <a:r>
              <a:rPr lang="hu-HU" b="1" kern="0" dirty="0">
                <a:solidFill>
                  <a:schemeClr val="tx1"/>
                </a:solidFill>
                <a:effectLst/>
                <a:latin typeface="Times New Roman" panose="02020603050405020304" pitchFamily="18" charset="0"/>
                <a:ea typeface="Times New Roman" panose="02020603050405020304" pitchFamily="18" charset="0"/>
              </a:rPr>
              <a:t>2024. május 7-én 16.00 óráig kell bejelenteni. [</a:t>
            </a:r>
            <a:r>
              <a:rPr lang="hu-HU" kern="0" dirty="0" err="1">
                <a:solidFill>
                  <a:schemeClr val="tx1"/>
                </a:solidFill>
                <a:effectLst/>
                <a:latin typeface="Times New Roman" panose="02020603050405020304" pitchFamily="18" charset="0"/>
                <a:ea typeface="Times New Roman" panose="02020603050405020304" pitchFamily="18" charset="0"/>
              </a:rPr>
              <a:t>Ve</a:t>
            </a:r>
            <a:r>
              <a:rPr lang="hu-HU" kern="0" dirty="0">
                <a:solidFill>
                  <a:schemeClr val="tx1"/>
                </a:solidFill>
                <a:effectLst/>
                <a:latin typeface="Times New Roman" panose="02020603050405020304" pitchFamily="18" charset="0"/>
                <a:ea typeface="Times New Roman" panose="02020603050405020304" pitchFamily="18" charset="0"/>
              </a:rPr>
              <a:t>. 319. § (1) bekezdés]</a:t>
            </a:r>
          </a:p>
          <a:p>
            <a:endParaRPr lang="hu-HU" kern="0" dirty="0">
              <a:solidFill>
                <a:schemeClr val="tx1"/>
              </a:solidFill>
            </a:endParaRPr>
          </a:p>
          <a:p>
            <a:pPr algn="just"/>
            <a:r>
              <a:rPr lang="hu-HU" b="1" dirty="0">
                <a:solidFill>
                  <a:srgbClr val="000000"/>
                </a:solidFill>
                <a:ea typeface="Times New Roman" panose="02020603050405020304" pitchFamily="18" charset="0"/>
              </a:rPr>
              <a:t>A</a:t>
            </a:r>
            <a:r>
              <a:rPr lang="hu-HU" b="1" dirty="0">
                <a:solidFill>
                  <a:srgbClr val="000000"/>
                </a:solidFill>
                <a:effectLst/>
                <a:ea typeface="Times New Roman" panose="02020603050405020304" pitchFamily="18" charset="0"/>
              </a:rPr>
              <a:t> települési jelöltnek nemcsak a bejelentésekor, hanem már az ajánlóív iránti igény benyújtásakor szerepelnie kell a megfelelő nemzetiségi névjegyzékben.</a:t>
            </a:r>
            <a:endParaRPr lang="hu-HU" b="1" dirty="0">
              <a:solidFill>
                <a:schemeClr val="tx1"/>
              </a:solidFill>
            </a:endParaRPr>
          </a:p>
        </p:txBody>
      </p:sp>
      <p:sp>
        <p:nvSpPr>
          <p:cNvPr id="4" name="Cím 1">
            <a:extLst>
              <a:ext uri="{FF2B5EF4-FFF2-40B4-BE49-F238E27FC236}">
                <a16:creationId xmlns:a16="http://schemas.microsoft.com/office/drawing/2014/main" id="{9E20898E-7A95-CC1F-7925-E8AF2707446D}"/>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Jelölt- és listabejelentés</a:t>
            </a:r>
          </a:p>
        </p:txBody>
      </p:sp>
    </p:spTree>
    <p:extLst>
      <p:ext uri="{BB962C8B-B14F-4D97-AF65-F5344CB8AC3E}">
        <p14:creationId xmlns:p14="http://schemas.microsoft.com/office/powerpoint/2010/main" val="1303929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ép 4">
            <a:extLst>
              <a:ext uri="{FF2B5EF4-FFF2-40B4-BE49-F238E27FC236}">
                <a16:creationId xmlns:a16="http://schemas.microsoft.com/office/drawing/2014/main" id="{A2CCE763-633C-39F2-CFAE-9B586AF87EB1}"/>
              </a:ext>
            </a:extLst>
          </p:cNvPr>
          <p:cNvPicPr>
            <a:picLocks noChangeAspect="1"/>
          </p:cNvPicPr>
          <p:nvPr/>
        </p:nvPicPr>
        <p:blipFill>
          <a:blip r:embed="rId2"/>
          <a:stretch>
            <a:fillRect/>
          </a:stretch>
        </p:blipFill>
        <p:spPr>
          <a:xfrm>
            <a:off x="7596887" y="2345743"/>
            <a:ext cx="3971532" cy="3351217"/>
          </a:xfrm>
          <a:prstGeom prst="rect">
            <a:avLst/>
          </a:prstGeom>
        </p:spPr>
      </p:pic>
      <p:pic>
        <p:nvPicPr>
          <p:cNvPr id="6" name="Kép 5">
            <a:extLst>
              <a:ext uri="{FF2B5EF4-FFF2-40B4-BE49-F238E27FC236}">
                <a16:creationId xmlns:a16="http://schemas.microsoft.com/office/drawing/2014/main" id="{D7A7202A-1D30-D6E7-C97A-A52AE1B3230E}"/>
              </a:ext>
            </a:extLst>
          </p:cNvPr>
          <p:cNvPicPr>
            <a:picLocks noChangeAspect="1"/>
          </p:cNvPicPr>
          <p:nvPr/>
        </p:nvPicPr>
        <p:blipFill>
          <a:blip r:embed="rId3"/>
          <a:stretch>
            <a:fillRect/>
          </a:stretch>
        </p:blipFill>
        <p:spPr>
          <a:xfrm>
            <a:off x="695587" y="781450"/>
            <a:ext cx="3664956" cy="5180449"/>
          </a:xfrm>
          <a:prstGeom prst="rect">
            <a:avLst/>
          </a:prstGeom>
          <a:ln>
            <a:solidFill>
              <a:schemeClr val="tx1"/>
            </a:solidFill>
          </a:ln>
        </p:spPr>
      </p:pic>
      <p:pic>
        <p:nvPicPr>
          <p:cNvPr id="8" name="Kép 7">
            <a:extLst>
              <a:ext uri="{FF2B5EF4-FFF2-40B4-BE49-F238E27FC236}">
                <a16:creationId xmlns:a16="http://schemas.microsoft.com/office/drawing/2014/main" id="{5519EF58-C732-21CB-381F-7E056C62CC6C}"/>
              </a:ext>
            </a:extLst>
          </p:cNvPr>
          <p:cNvPicPr>
            <a:picLocks noChangeAspect="1"/>
          </p:cNvPicPr>
          <p:nvPr/>
        </p:nvPicPr>
        <p:blipFill>
          <a:blip r:embed="rId4"/>
          <a:stretch>
            <a:fillRect/>
          </a:stretch>
        </p:blipFill>
        <p:spPr>
          <a:xfrm>
            <a:off x="1324762" y="1802678"/>
            <a:ext cx="5286665" cy="3736276"/>
          </a:xfrm>
          <a:prstGeom prst="rect">
            <a:avLst/>
          </a:prstGeom>
          <a:ln>
            <a:solidFill>
              <a:schemeClr val="tx1"/>
            </a:solidFill>
          </a:ln>
        </p:spPr>
      </p:pic>
      <p:pic>
        <p:nvPicPr>
          <p:cNvPr id="7" name="Kép 6">
            <a:extLst>
              <a:ext uri="{FF2B5EF4-FFF2-40B4-BE49-F238E27FC236}">
                <a16:creationId xmlns:a16="http://schemas.microsoft.com/office/drawing/2014/main" id="{FC446216-9BA8-E636-3231-88EF8EC9F57D}"/>
              </a:ext>
            </a:extLst>
          </p:cNvPr>
          <p:cNvPicPr>
            <a:picLocks noChangeAspect="1"/>
          </p:cNvPicPr>
          <p:nvPr/>
        </p:nvPicPr>
        <p:blipFill>
          <a:blip r:embed="rId5"/>
          <a:stretch>
            <a:fillRect/>
          </a:stretch>
        </p:blipFill>
        <p:spPr>
          <a:xfrm>
            <a:off x="1953937" y="2454138"/>
            <a:ext cx="5286665" cy="3719234"/>
          </a:xfrm>
          <a:prstGeom prst="rect">
            <a:avLst/>
          </a:prstGeom>
          <a:ln>
            <a:solidFill>
              <a:schemeClr val="tx1"/>
            </a:solidFill>
          </a:ln>
        </p:spPr>
      </p:pic>
      <p:sp>
        <p:nvSpPr>
          <p:cNvPr id="9" name="Cím 1">
            <a:extLst>
              <a:ext uri="{FF2B5EF4-FFF2-40B4-BE49-F238E27FC236}">
                <a16:creationId xmlns:a16="http://schemas.microsoft.com/office/drawing/2014/main" id="{6E9794CB-4B4E-07F5-50BF-942FC60A5B7C}"/>
              </a:ext>
            </a:extLst>
          </p:cNvPr>
          <p:cNvSpPr txBox="1">
            <a:spLocks/>
          </p:cNvSpPr>
          <p:nvPr/>
        </p:nvSpPr>
        <p:spPr>
          <a:xfrm>
            <a:off x="799635" y="196101"/>
            <a:ext cx="10172700" cy="530976"/>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a:lstStyle>
          <a:p>
            <a:r>
              <a:rPr lang="hu-HU"/>
              <a:t>Szavazólapok </a:t>
            </a:r>
            <a:r>
              <a:rPr lang="hu-HU" dirty="0"/>
              <a:t>és boríték várható képe</a:t>
            </a:r>
          </a:p>
        </p:txBody>
      </p:sp>
    </p:spTree>
    <p:extLst>
      <p:ext uri="{BB962C8B-B14F-4D97-AF65-F5344CB8AC3E}">
        <p14:creationId xmlns:p14="http://schemas.microsoft.com/office/powerpoint/2010/main" val="1906695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Kép 11">
            <a:extLst>
              <a:ext uri="{FF2B5EF4-FFF2-40B4-BE49-F238E27FC236}">
                <a16:creationId xmlns:a16="http://schemas.microsoft.com/office/drawing/2014/main" id="{64BFC974-8701-ED85-F04C-FD672A2FCE1F}"/>
              </a:ext>
            </a:extLst>
          </p:cNvPr>
          <p:cNvPicPr>
            <a:picLocks noChangeAspect="1"/>
          </p:cNvPicPr>
          <p:nvPr/>
        </p:nvPicPr>
        <p:blipFill>
          <a:blip r:embed="rId2"/>
          <a:stretch>
            <a:fillRect/>
          </a:stretch>
        </p:blipFill>
        <p:spPr>
          <a:xfrm>
            <a:off x="1137752" y="683451"/>
            <a:ext cx="9659698" cy="5582429"/>
          </a:xfrm>
          <a:prstGeom prst="rect">
            <a:avLst/>
          </a:prstGeom>
        </p:spPr>
      </p:pic>
      <p:sp>
        <p:nvSpPr>
          <p:cNvPr id="11" name="Szabadkézi sokszög: alakzat 10">
            <a:extLst>
              <a:ext uri="{FF2B5EF4-FFF2-40B4-BE49-F238E27FC236}">
                <a16:creationId xmlns:a16="http://schemas.microsoft.com/office/drawing/2014/main" id="{C8C87592-5C04-E5F5-0DDB-FFED2C5DC841}"/>
              </a:ext>
            </a:extLst>
          </p:cNvPr>
          <p:cNvSpPr/>
          <p:nvPr/>
        </p:nvSpPr>
        <p:spPr>
          <a:xfrm>
            <a:off x="5408613" y="1858034"/>
            <a:ext cx="1165223" cy="200954"/>
          </a:xfrm>
          <a:custGeom>
            <a:avLst/>
            <a:gdLst>
              <a:gd name="connsiteX0" fmla="*/ 0 w 1165223"/>
              <a:gd name="connsiteY0" fmla="*/ 47625 h 200954"/>
              <a:gd name="connsiteX1" fmla="*/ 219075 w 1165223"/>
              <a:gd name="connsiteY1" fmla="*/ 38100 h 200954"/>
              <a:gd name="connsiteX2" fmla="*/ 247650 w 1165223"/>
              <a:gd name="connsiteY2" fmla="*/ 57150 h 200954"/>
              <a:gd name="connsiteX3" fmla="*/ 257175 w 1165223"/>
              <a:gd name="connsiteY3" fmla="*/ 180975 h 200954"/>
              <a:gd name="connsiteX4" fmla="*/ 428625 w 1165223"/>
              <a:gd name="connsiteY4" fmla="*/ 66675 h 200954"/>
              <a:gd name="connsiteX5" fmla="*/ 447675 w 1165223"/>
              <a:gd name="connsiteY5" fmla="*/ 38100 h 200954"/>
              <a:gd name="connsiteX6" fmla="*/ 523875 w 1165223"/>
              <a:gd name="connsiteY6" fmla="*/ 0 h 200954"/>
              <a:gd name="connsiteX7" fmla="*/ 657225 w 1165223"/>
              <a:gd name="connsiteY7" fmla="*/ 76200 h 200954"/>
              <a:gd name="connsiteX8" fmla="*/ 600075 w 1165223"/>
              <a:gd name="connsiteY8" fmla="*/ 85725 h 200954"/>
              <a:gd name="connsiteX9" fmla="*/ 552450 w 1165223"/>
              <a:gd name="connsiteY9" fmla="*/ 66675 h 200954"/>
              <a:gd name="connsiteX10" fmla="*/ 581025 w 1165223"/>
              <a:gd name="connsiteY10" fmla="*/ 76200 h 200954"/>
              <a:gd name="connsiteX11" fmla="*/ 742950 w 1165223"/>
              <a:gd name="connsiteY11" fmla="*/ 180975 h 200954"/>
              <a:gd name="connsiteX12" fmla="*/ 838200 w 1165223"/>
              <a:gd name="connsiteY12" fmla="*/ 161925 h 200954"/>
              <a:gd name="connsiteX13" fmla="*/ 914400 w 1165223"/>
              <a:gd name="connsiteY13" fmla="*/ 104775 h 200954"/>
              <a:gd name="connsiteX14" fmla="*/ 1028700 w 1165223"/>
              <a:gd name="connsiteY14" fmla="*/ 200025 h 200954"/>
              <a:gd name="connsiteX15" fmla="*/ 1162050 w 1165223"/>
              <a:gd name="connsiteY15" fmla="*/ 0 h 20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5223" h="200954">
                <a:moveTo>
                  <a:pt x="0" y="47625"/>
                </a:moveTo>
                <a:cubicBezTo>
                  <a:pt x="73025" y="44450"/>
                  <a:pt x="146035" y="35291"/>
                  <a:pt x="219075" y="38100"/>
                </a:cubicBezTo>
                <a:cubicBezTo>
                  <a:pt x="230514" y="38540"/>
                  <a:pt x="244700" y="46089"/>
                  <a:pt x="247650" y="57150"/>
                </a:cubicBezTo>
                <a:cubicBezTo>
                  <a:pt x="258316" y="97149"/>
                  <a:pt x="254000" y="139700"/>
                  <a:pt x="257175" y="180975"/>
                </a:cubicBezTo>
                <a:cubicBezTo>
                  <a:pt x="323184" y="154572"/>
                  <a:pt x="382512" y="135844"/>
                  <a:pt x="428625" y="66675"/>
                </a:cubicBezTo>
                <a:cubicBezTo>
                  <a:pt x="434975" y="57150"/>
                  <a:pt x="438983" y="45550"/>
                  <a:pt x="447675" y="38100"/>
                </a:cubicBezTo>
                <a:cubicBezTo>
                  <a:pt x="476303" y="13561"/>
                  <a:pt x="492708" y="10389"/>
                  <a:pt x="523875" y="0"/>
                </a:cubicBezTo>
                <a:cubicBezTo>
                  <a:pt x="528694" y="1606"/>
                  <a:pt x="664480" y="32669"/>
                  <a:pt x="657225" y="76200"/>
                </a:cubicBezTo>
                <a:cubicBezTo>
                  <a:pt x="654050" y="95250"/>
                  <a:pt x="619125" y="82550"/>
                  <a:pt x="600075" y="85725"/>
                </a:cubicBezTo>
                <a:cubicBezTo>
                  <a:pt x="584200" y="79375"/>
                  <a:pt x="567743" y="74321"/>
                  <a:pt x="552450" y="66675"/>
                </a:cubicBezTo>
                <a:cubicBezTo>
                  <a:pt x="543470" y="62185"/>
                  <a:pt x="572511" y="70879"/>
                  <a:pt x="581025" y="76200"/>
                </a:cubicBezTo>
                <a:cubicBezTo>
                  <a:pt x="789486" y="206488"/>
                  <a:pt x="639312" y="129156"/>
                  <a:pt x="742950" y="180975"/>
                </a:cubicBezTo>
                <a:cubicBezTo>
                  <a:pt x="774700" y="174625"/>
                  <a:pt x="814242" y="183705"/>
                  <a:pt x="838200" y="161925"/>
                </a:cubicBezTo>
                <a:cubicBezTo>
                  <a:pt x="924136" y="83802"/>
                  <a:pt x="756703" y="59719"/>
                  <a:pt x="914400" y="104775"/>
                </a:cubicBezTo>
                <a:cubicBezTo>
                  <a:pt x="952500" y="136525"/>
                  <a:pt x="979251" y="196221"/>
                  <a:pt x="1028700" y="200025"/>
                </a:cubicBezTo>
                <a:cubicBezTo>
                  <a:pt x="1197887" y="213039"/>
                  <a:pt x="1162050" y="86583"/>
                  <a:pt x="1162050" y="0"/>
                </a:cubicBezTo>
              </a:path>
            </a:pathLst>
          </a:cu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13" name="Egyenes összekötő 12">
            <a:extLst>
              <a:ext uri="{FF2B5EF4-FFF2-40B4-BE49-F238E27FC236}">
                <a16:creationId xmlns:a16="http://schemas.microsoft.com/office/drawing/2014/main" id="{A539EF6B-FD14-716B-FBBD-15350DF0C3AA}"/>
              </a:ext>
            </a:extLst>
          </p:cNvPr>
          <p:cNvCxnSpPr/>
          <p:nvPr/>
        </p:nvCxnSpPr>
        <p:spPr>
          <a:xfrm>
            <a:off x="7353300" y="18208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Egyenes összekötő 13">
            <a:extLst>
              <a:ext uri="{FF2B5EF4-FFF2-40B4-BE49-F238E27FC236}">
                <a16:creationId xmlns:a16="http://schemas.microsoft.com/office/drawing/2014/main" id="{467EA117-6DA0-D5E0-7046-8148B7EC38E7}"/>
              </a:ext>
            </a:extLst>
          </p:cNvPr>
          <p:cNvCxnSpPr>
            <a:cxnSpLocks/>
          </p:cNvCxnSpPr>
          <p:nvPr/>
        </p:nvCxnSpPr>
        <p:spPr>
          <a:xfrm flipH="1">
            <a:off x="7353300" y="18208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Egyenes összekötő 19">
            <a:extLst>
              <a:ext uri="{FF2B5EF4-FFF2-40B4-BE49-F238E27FC236}">
                <a16:creationId xmlns:a16="http://schemas.microsoft.com/office/drawing/2014/main" id="{3BE51E09-6FED-324E-A573-B1A488AFE31D}"/>
              </a:ext>
            </a:extLst>
          </p:cNvPr>
          <p:cNvCxnSpPr/>
          <p:nvPr/>
        </p:nvCxnSpPr>
        <p:spPr>
          <a:xfrm>
            <a:off x="8256589" y="18208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Egyenes összekötő 20">
            <a:extLst>
              <a:ext uri="{FF2B5EF4-FFF2-40B4-BE49-F238E27FC236}">
                <a16:creationId xmlns:a16="http://schemas.microsoft.com/office/drawing/2014/main" id="{F8794F0E-31AF-9A34-8A23-72AC9DF04E0E}"/>
              </a:ext>
            </a:extLst>
          </p:cNvPr>
          <p:cNvCxnSpPr>
            <a:cxnSpLocks/>
          </p:cNvCxnSpPr>
          <p:nvPr/>
        </p:nvCxnSpPr>
        <p:spPr>
          <a:xfrm flipH="1">
            <a:off x="8256589" y="18208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2" name="Szabadkézi sokszög: alakzat 21">
            <a:extLst>
              <a:ext uri="{FF2B5EF4-FFF2-40B4-BE49-F238E27FC236}">
                <a16:creationId xmlns:a16="http://schemas.microsoft.com/office/drawing/2014/main" id="{7B464753-985B-309E-4830-460DF0E562ED}"/>
              </a:ext>
            </a:extLst>
          </p:cNvPr>
          <p:cNvSpPr/>
          <p:nvPr/>
        </p:nvSpPr>
        <p:spPr>
          <a:xfrm>
            <a:off x="5457825" y="4730770"/>
            <a:ext cx="1033095" cy="437267"/>
          </a:xfrm>
          <a:custGeom>
            <a:avLst/>
            <a:gdLst>
              <a:gd name="connsiteX0" fmla="*/ 0 w 1033095"/>
              <a:gd name="connsiteY0" fmla="*/ 98405 h 437267"/>
              <a:gd name="connsiteX1" fmla="*/ 161925 w 1033095"/>
              <a:gd name="connsiteY1" fmla="*/ 88880 h 437267"/>
              <a:gd name="connsiteX2" fmla="*/ 190500 w 1033095"/>
              <a:gd name="connsiteY2" fmla="*/ 50780 h 437267"/>
              <a:gd name="connsiteX3" fmla="*/ 180975 w 1033095"/>
              <a:gd name="connsiteY3" fmla="*/ 3155 h 437267"/>
              <a:gd name="connsiteX4" fmla="*/ 123825 w 1033095"/>
              <a:gd name="connsiteY4" fmla="*/ 22205 h 437267"/>
              <a:gd name="connsiteX5" fmla="*/ 180975 w 1033095"/>
              <a:gd name="connsiteY5" fmla="*/ 184130 h 437267"/>
              <a:gd name="connsiteX6" fmla="*/ 228600 w 1033095"/>
              <a:gd name="connsiteY6" fmla="*/ 203180 h 437267"/>
              <a:gd name="connsiteX7" fmla="*/ 352425 w 1033095"/>
              <a:gd name="connsiteY7" fmla="*/ 184130 h 437267"/>
              <a:gd name="connsiteX8" fmla="*/ 447675 w 1033095"/>
              <a:gd name="connsiteY8" fmla="*/ 88880 h 437267"/>
              <a:gd name="connsiteX9" fmla="*/ 457200 w 1033095"/>
              <a:gd name="connsiteY9" fmla="*/ 31730 h 437267"/>
              <a:gd name="connsiteX10" fmla="*/ 628650 w 1033095"/>
              <a:gd name="connsiteY10" fmla="*/ 79355 h 437267"/>
              <a:gd name="connsiteX11" fmla="*/ 609600 w 1033095"/>
              <a:gd name="connsiteY11" fmla="*/ 269855 h 437267"/>
              <a:gd name="connsiteX12" fmla="*/ 514350 w 1033095"/>
              <a:gd name="connsiteY12" fmla="*/ 241280 h 437267"/>
              <a:gd name="connsiteX13" fmla="*/ 476250 w 1033095"/>
              <a:gd name="connsiteY13" fmla="*/ 184130 h 437267"/>
              <a:gd name="connsiteX14" fmla="*/ 438150 w 1033095"/>
              <a:gd name="connsiteY14" fmla="*/ 136505 h 437267"/>
              <a:gd name="connsiteX15" fmla="*/ 542925 w 1033095"/>
              <a:gd name="connsiteY15" fmla="*/ 69830 h 437267"/>
              <a:gd name="connsiteX16" fmla="*/ 933450 w 1033095"/>
              <a:gd name="connsiteY16" fmla="*/ 403205 h 437267"/>
              <a:gd name="connsiteX17" fmla="*/ 990600 w 1033095"/>
              <a:gd name="connsiteY17" fmla="*/ 241280 h 437267"/>
              <a:gd name="connsiteX18" fmla="*/ 857250 w 1033095"/>
              <a:gd name="connsiteY18" fmla="*/ 165080 h 437267"/>
              <a:gd name="connsiteX19" fmla="*/ 923925 w 1033095"/>
              <a:gd name="connsiteY19" fmla="*/ 60305 h 437267"/>
              <a:gd name="connsiteX20" fmla="*/ 962025 w 1033095"/>
              <a:gd name="connsiteY20" fmla="*/ 50780 h 437267"/>
              <a:gd name="connsiteX21" fmla="*/ 1000125 w 1033095"/>
              <a:gd name="connsiteY21" fmla="*/ 41255 h 437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3095" h="437267">
                <a:moveTo>
                  <a:pt x="0" y="98405"/>
                </a:moveTo>
                <a:cubicBezTo>
                  <a:pt x="63544" y="107483"/>
                  <a:pt x="95404" y="119582"/>
                  <a:pt x="161925" y="88880"/>
                </a:cubicBezTo>
                <a:cubicBezTo>
                  <a:pt x="176339" y="82227"/>
                  <a:pt x="180975" y="63480"/>
                  <a:pt x="190500" y="50780"/>
                </a:cubicBezTo>
                <a:cubicBezTo>
                  <a:pt x="187325" y="34905"/>
                  <a:pt x="195855" y="9532"/>
                  <a:pt x="180975" y="3155"/>
                </a:cubicBezTo>
                <a:cubicBezTo>
                  <a:pt x="162518" y="-4755"/>
                  <a:pt x="127315" y="2430"/>
                  <a:pt x="123825" y="22205"/>
                </a:cubicBezTo>
                <a:cubicBezTo>
                  <a:pt x="109245" y="104825"/>
                  <a:pt x="122690" y="154987"/>
                  <a:pt x="180975" y="184130"/>
                </a:cubicBezTo>
                <a:cubicBezTo>
                  <a:pt x="196268" y="191776"/>
                  <a:pt x="212725" y="196830"/>
                  <a:pt x="228600" y="203180"/>
                </a:cubicBezTo>
                <a:cubicBezTo>
                  <a:pt x="269875" y="196830"/>
                  <a:pt x="313651" y="199639"/>
                  <a:pt x="352425" y="184130"/>
                </a:cubicBezTo>
                <a:cubicBezTo>
                  <a:pt x="392592" y="168063"/>
                  <a:pt x="422449" y="122514"/>
                  <a:pt x="447675" y="88880"/>
                </a:cubicBezTo>
                <a:cubicBezTo>
                  <a:pt x="450850" y="69830"/>
                  <a:pt x="440907" y="42099"/>
                  <a:pt x="457200" y="31730"/>
                </a:cubicBezTo>
                <a:cubicBezTo>
                  <a:pt x="534969" y="-17759"/>
                  <a:pt x="575753" y="39682"/>
                  <a:pt x="628650" y="79355"/>
                </a:cubicBezTo>
                <a:cubicBezTo>
                  <a:pt x="650692" y="138133"/>
                  <a:pt x="699650" y="215825"/>
                  <a:pt x="609600" y="269855"/>
                </a:cubicBezTo>
                <a:cubicBezTo>
                  <a:pt x="581176" y="286909"/>
                  <a:pt x="546100" y="250805"/>
                  <a:pt x="514350" y="241280"/>
                </a:cubicBezTo>
                <a:cubicBezTo>
                  <a:pt x="501650" y="222230"/>
                  <a:pt x="489716" y="202646"/>
                  <a:pt x="476250" y="184130"/>
                </a:cubicBezTo>
                <a:cubicBezTo>
                  <a:pt x="464293" y="167688"/>
                  <a:pt x="427906" y="154066"/>
                  <a:pt x="438150" y="136505"/>
                </a:cubicBezTo>
                <a:cubicBezTo>
                  <a:pt x="459009" y="100747"/>
                  <a:pt x="508000" y="92055"/>
                  <a:pt x="542925" y="69830"/>
                </a:cubicBezTo>
                <a:cubicBezTo>
                  <a:pt x="673100" y="180955"/>
                  <a:pt x="794913" y="302698"/>
                  <a:pt x="933450" y="403205"/>
                </a:cubicBezTo>
                <a:cubicBezTo>
                  <a:pt x="1103227" y="526376"/>
                  <a:pt x="1008570" y="278717"/>
                  <a:pt x="990600" y="241280"/>
                </a:cubicBezTo>
                <a:cubicBezTo>
                  <a:pt x="968632" y="195514"/>
                  <a:pt x="900061" y="179350"/>
                  <a:pt x="857250" y="165080"/>
                </a:cubicBezTo>
                <a:cubicBezTo>
                  <a:pt x="879475" y="130155"/>
                  <a:pt x="895952" y="90821"/>
                  <a:pt x="923925" y="60305"/>
                </a:cubicBezTo>
                <a:cubicBezTo>
                  <a:pt x="932771" y="50655"/>
                  <a:pt x="949325" y="53955"/>
                  <a:pt x="962025" y="50780"/>
                </a:cubicBezTo>
                <a:lnTo>
                  <a:pt x="1000125" y="41255"/>
                </a:lnTo>
              </a:path>
            </a:pathLst>
          </a:cu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23" name="Egyenes összekötő 22">
            <a:extLst>
              <a:ext uri="{FF2B5EF4-FFF2-40B4-BE49-F238E27FC236}">
                <a16:creationId xmlns:a16="http://schemas.microsoft.com/office/drawing/2014/main" id="{252E1BC3-D15E-55FE-DB21-2497405B7C03}"/>
              </a:ext>
            </a:extLst>
          </p:cNvPr>
          <p:cNvCxnSpPr/>
          <p:nvPr/>
        </p:nvCxnSpPr>
        <p:spPr>
          <a:xfrm>
            <a:off x="7353300" y="45640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Egyenes összekötő 23">
            <a:extLst>
              <a:ext uri="{FF2B5EF4-FFF2-40B4-BE49-F238E27FC236}">
                <a16:creationId xmlns:a16="http://schemas.microsoft.com/office/drawing/2014/main" id="{21BC2A40-3123-5050-CA7A-FF9860FF5742}"/>
              </a:ext>
            </a:extLst>
          </p:cNvPr>
          <p:cNvCxnSpPr>
            <a:cxnSpLocks/>
          </p:cNvCxnSpPr>
          <p:nvPr/>
        </p:nvCxnSpPr>
        <p:spPr>
          <a:xfrm flipH="1">
            <a:off x="7353300" y="45640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Egyenes összekötő 24">
            <a:extLst>
              <a:ext uri="{FF2B5EF4-FFF2-40B4-BE49-F238E27FC236}">
                <a16:creationId xmlns:a16="http://schemas.microsoft.com/office/drawing/2014/main" id="{2B8E83C6-BAB6-D12F-C34E-68FFD1035002}"/>
              </a:ext>
            </a:extLst>
          </p:cNvPr>
          <p:cNvCxnSpPr/>
          <p:nvPr/>
        </p:nvCxnSpPr>
        <p:spPr>
          <a:xfrm>
            <a:off x="9077431" y="45640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Egyenes összekötő 25">
            <a:extLst>
              <a:ext uri="{FF2B5EF4-FFF2-40B4-BE49-F238E27FC236}">
                <a16:creationId xmlns:a16="http://schemas.microsoft.com/office/drawing/2014/main" id="{181CBFE4-2212-1223-64F3-EA9B571EFE58}"/>
              </a:ext>
            </a:extLst>
          </p:cNvPr>
          <p:cNvCxnSpPr>
            <a:cxnSpLocks/>
          </p:cNvCxnSpPr>
          <p:nvPr/>
        </p:nvCxnSpPr>
        <p:spPr>
          <a:xfrm flipH="1">
            <a:off x="9077431" y="456406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7" name="Szabadkézi sokszög: alakzat 26">
            <a:extLst>
              <a:ext uri="{FF2B5EF4-FFF2-40B4-BE49-F238E27FC236}">
                <a16:creationId xmlns:a16="http://schemas.microsoft.com/office/drawing/2014/main" id="{AF596C29-9470-967A-29F6-E9DCA44C695F}"/>
              </a:ext>
            </a:extLst>
          </p:cNvPr>
          <p:cNvSpPr/>
          <p:nvPr/>
        </p:nvSpPr>
        <p:spPr>
          <a:xfrm rot="10800000">
            <a:off x="5161621" y="2838450"/>
            <a:ext cx="1448729" cy="403558"/>
          </a:xfrm>
          <a:custGeom>
            <a:avLst/>
            <a:gdLst>
              <a:gd name="connsiteX0" fmla="*/ 134279 w 1448729"/>
              <a:gd name="connsiteY0" fmla="*/ 57150 h 403558"/>
              <a:gd name="connsiteX1" fmla="*/ 124754 w 1448729"/>
              <a:gd name="connsiteY1" fmla="*/ 104775 h 403558"/>
              <a:gd name="connsiteX2" fmla="*/ 134279 w 1448729"/>
              <a:gd name="connsiteY2" fmla="*/ 152400 h 403558"/>
              <a:gd name="connsiteX3" fmla="*/ 153329 w 1448729"/>
              <a:gd name="connsiteY3" fmla="*/ 257175 h 403558"/>
              <a:gd name="connsiteX4" fmla="*/ 124754 w 1448729"/>
              <a:gd name="connsiteY4" fmla="*/ 390525 h 403558"/>
              <a:gd name="connsiteX5" fmla="*/ 86654 w 1448729"/>
              <a:gd name="connsiteY5" fmla="*/ 400050 h 403558"/>
              <a:gd name="connsiteX6" fmla="*/ 29504 w 1448729"/>
              <a:gd name="connsiteY6" fmla="*/ 323850 h 403558"/>
              <a:gd name="connsiteX7" fmla="*/ 929 w 1448729"/>
              <a:gd name="connsiteY7" fmla="*/ 104775 h 403558"/>
              <a:gd name="connsiteX8" fmla="*/ 39029 w 1448729"/>
              <a:gd name="connsiteY8" fmla="*/ 0 h 403558"/>
              <a:gd name="connsiteX9" fmla="*/ 210479 w 1448729"/>
              <a:gd name="connsiteY9" fmla="*/ 38100 h 403558"/>
              <a:gd name="connsiteX10" fmla="*/ 324779 w 1448729"/>
              <a:gd name="connsiteY10" fmla="*/ 104775 h 403558"/>
              <a:gd name="connsiteX11" fmla="*/ 353354 w 1448729"/>
              <a:gd name="connsiteY11" fmla="*/ 142875 h 403558"/>
              <a:gd name="connsiteX12" fmla="*/ 353354 w 1448729"/>
              <a:gd name="connsiteY12" fmla="*/ 238125 h 403558"/>
              <a:gd name="connsiteX13" fmla="*/ 315254 w 1448729"/>
              <a:gd name="connsiteY13" fmla="*/ 266700 h 403558"/>
              <a:gd name="connsiteX14" fmla="*/ 248579 w 1448729"/>
              <a:gd name="connsiteY14" fmla="*/ 304800 h 403558"/>
              <a:gd name="connsiteX15" fmla="*/ 239054 w 1448729"/>
              <a:gd name="connsiteY15" fmla="*/ 342900 h 403558"/>
              <a:gd name="connsiteX16" fmla="*/ 362879 w 1448729"/>
              <a:gd name="connsiteY16" fmla="*/ 400050 h 403558"/>
              <a:gd name="connsiteX17" fmla="*/ 467654 w 1448729"/>
              <a:gd name="connsiteY17" fmla="*/ 361950 h 403558"/>
              <a:gd name="connsiteX18" fmla="*/ 601004 w 1448729"/>
              <a:gd name="connsiteY18" fmla="*/ 85725 h 403558"/>
              <a:gd name="connsiteX19" fmla="*/ 410504 w 1448729"/>
              <a:gd name="connsiteY19" fmla="*/ 209550 h 403558"/>
              <a:gd name="connsiteX20" fmla="*/ 467654 w 1448729"/>
              <a:gd name="connsiteY20" fmla="*/ 295275 h 403558"/>
              <a:gd name="connsiteX21" fmla="*/ 667679 w 1448729"/>
              <a:gd name="connsiteY21" fmla="*/ 314325 h 403558"/>
              <a:gd name="connsiteX22" fmla="*/ 982004 w 1448729"/>
              <a:gd name="connsiteY22" fmla="*/ 371475 h 403558"/>
              <a:gd name="connsiteX23" fmla="*/ 886754 w 1448729"/>
              <a:gd name="connsiteY23" fmla="*/ 314325 h 403558"/>
              <a:gd name="connsiteX24" fmla="*/ 591479 w 1448729"/>
              <a:gd name="connsiteY24" fmla="*/ 180975 h 403558"/>
              <a:gd name="connsiteX25" fmla="*/ 1267754 w 1448729"/>
              <a:gd name="connsiteY25" fmla="*/ 209550 h 403558"/>
              <a:gd name="connsiteX26" fmla="*/ 1448729 w 1448729"/>
              <a:gd name="connsiteY26" fmla="*/ 219075 h 403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48729" h="403558">
                <a:moveTo>
                  <a:pt x="134279" y="57150"/>
                </a:moveTo>
                <a:cubicBezTo>
                  <a:pt x="131104" y="73025"/>
                  <a:pt x="124754" y="88586"/>
                  <a:pt x="124754" y="104775"/>
                </a:cubicBezTo>
                <a:cubicBezTo>
                  <a:pt x="124754" y="120964"/>
                  <a:pt x="131383" y="136472"/>
                  <a:pt x="134279" y="152400"/>
                </a:cubicBezTo>
                <a:cubicBezTo>
                  <a:pt x="158652" y="286452"/>
                  <a:pt x="129801" y="139534"/>
                  <a:pt x="153329" y="257175"/>
                </a:cubicBezTo>
                <a:cubicBezTo>
                  <a:pt x="143804" y="301625"/>
                  <a:pt x="143978" y="349331"/>
                  <a:pt x="124754" y="390525"/>
                </a:cubicBezTo>
                <a:cubicBezTo>
                  <a:pt x="119218" y="402388"/>
                  <a:pt x="97378" y="407557"/>
                  <a:pt x="86654" y="400050"/>
                </a:cubicBezTo>
                <a:cubicBezTo>
                  <a:pt x="60643" y="381843"/>
                  <a:pt x="48554" y="349250"/>
                  <a:pt x="29504" y="323850"/>
                </a:cubicBezTo>
                <a:cubicBezTo>
                  <a:pt x="20913" y="276598"/>
                  <a:pt x="-5229" y="151983"/>
                  <a:pt x="929" y="104775"/>
                </a:cubicBezTo>
                <a:cubicBezTo>
                  <a:pt x="5736" y="67925"/>
                  <a:pt x="26329" y="34925"/>
                  <a:pt x="39029" y="0"/>
                </a:cubicBezTo>
                <a:cubicBezTo>
                  <a:pt x="96179" y="12700"/>
                  <a:pt x="154277" y="21708"/>
                  <a:pt x="210479" y="38100"/>
                </a:cubicBezTo>
                <a:cubicBezTo>
                  <a:pt x="235111" y="45284"/>
                  <a:pt x="306876" y="88862"/>
                  <a:pt x="324779" y="104775"/>
                </a:cubicBezTo>
                <a:cubicBezTo>
                  <a:pt x="336644" y="115322"/>
                  <a:pt x="343829" y="130175"/>
                  <a:pt x="353354" y="142875"/>
                </a:cubicBezTo>
                <a:cubicBezTo>
                  <a:pt x="359512" y="173663"/>
                  <a:pt x="372596" y="207337"/>
                  <a:pt x="353354" y="238125"/>
                </a:cubicBezTo>
                <a:cubicBezTo>
                  <a:pt x="344940" y="251587"/>
                  <a:pt x="328172" y="257473"/>
                  <a:pt x="315254" y="266700"/>
                </a:cubicBezTo>
                <a:cubicBezTo>
                  <a:pt x="283840" y="289139"/>
                  <a:pt x="285785" y="286197"/>
                  <a:pt x="248579" y="304800"/>
                </a:cubicBezTo>
                <a:cubicBezTo>
                  <a:pt x="222024" y="295948"/>
                  <a:pt x="185213" y="275599"/>
                  <a:pt x="239054" y="342900"/>
                </a:cubicBezTo>
                <a:cubicBezTo>
                  <a:pt x="285452" y="400898"/>
                  <a:pt x="297005" y="390639"/>
                  <a:pt x="362879" y="400050"/>
                </a:cubicBezTo>
                <a:cubicBezTo>
                  <a:pt x="397804" y="387350"/>
                  <a:pt x="440799" y="387638"/>
                  <a:pt x="467654" y="361950"/>
                </a:cubicBezTo>
                <a:cubicBezTo>
                  <a:pt x="585617" y="249116"/>
                  <a:pt x="577950" y="212520"/>
                  <a:pt x="601004" y="85725"/>
                </a:cubicBezTo>
                <a:cubicBezTo>
                  <a:pt x="500829" y="75707"/>
                  <a:pt x="439683" y="41773"/>
                  <a:pt x="410504" y="209550"/>
                </a:cubicBezTo>
                <a:cubicBezTo>
                  <a:pt x="404620" y="243385"/>
                  <a:pt x="448604" y="266700"/>
                  <a:pt x="467654" y="295275"/>
                </a:cubicBezTo>
                <a:cubicBezTo>
                  <a:pt x="595732" y="279265"/>
                  <a:pt x="502619" y="282031"/>
                  <a:pt x="667679" y="314325"/>
                </a:cubicBezTo>
                <a:cubicBezTo>
                  <a:pt x="772190" y="334773"/>
                  <a:pt x="877229" y="352425"/>
                  <a:pt x="982004" y="371475"/>
                </a:cubicBezTo>
                <a:cubicBezTo>
                  <a:pt x="950254" y="352425"/>
                  <a:pt x="921276" y="327711"/>
                  <a:pt x="886754" y="314325"/>
                </a:cubicBezTo>
                <a:cubicBezTo>
                  <a:pt x="532999" y="177155"/>
                  <a:pt x="377526" y="207719"/>
                  <a:pt x="591479" y="180975"/>
                </a:cubicBezTo>
                <a:lnTo>
                  <a:pt x="1267754" y="209550"/>
                </a:lnTo>
                <a:lnTo>
                  <a:pt x="1448729" y="219075"/>
                </a:lnTo>
              </a:path>
            </a:pathLst>
          </a:cu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28" name="Egyenes összekötő 27">
            <a:extLst>
              <a:ext uri="{FF2B5EF4-FFF2-40B4-BE49-F238E27FC236}">
                <a16:creationId xmlns:a16="http://schemas.microsoft.com/office/drawing/2014/main" id="{F344DB5D-E9E4-B1C9-024D-5D43890A7770}"/>
              </a:ext>
            </a:extLst>
          </p:cNvPr>
          <p:cNvCxnSpPr/>
          <p:nvPr/>
        </p:nvCxnSpPr>
        <p:spPr>
          <a:xfrm>
            <a:off x="7353300" y="271621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Egyenes összekötő 28">
            <a:extLst>
              <a:ext uri="{FF2B5EF4-FFF2-40B4-BE49-F238E27FC236}">
                <a16:creationId xmlns:a16="http://schemas.microsoft.com/office/drawing/2014/main" id="{3C14C9C2-E548-BB01-A349-3DFF9B5DDEA1}"/>
              </a:ext>
            </a:extLst>
          </p:cNvPr>
          <p:cNvCxnSpPr>
            <a:cxnSpLocks/>
          </p:cNvCxnSpPr>
          <p:nvPr/>
        </p:nvCxnSpPr>
        <p:spPr>
          <a:xfrm flipH="1">
            <a:off x="7353300" y="271621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Egyenes összekötő 29">
            <a:extLst>
              <a:ext uri="{FF2B5EF4-FFF2-40B4-BE49-F238E27FC236}">
                <a16:creationId xmlns:a16="http://schemas.microsoft.com/office/drawing/2014/main" id="{F04AF926-3E40-D1EA-2039-376F0029D4BC}"/>
              </a:ext>
            </a:extLst>
          </p:cNvPr>
          <p:cNvCxnSpPr/>
          <p:nvPr/>
        </p:nvCxnSpPr>
        <p:spPr>
          <a:xfrm>
            <a:off x="8256589" y="271621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Egyenes összekötő 30">
            <a:extLst>
              <a:ext uri="{FF2B5EF4-FFF2-40B4-BE49-F238E27FC236}">
                <a16:creationId xmlns:a16="http://schemas.microsoft.com/office/drawing/2014/main" id="{76118718-C50C-5AA4-3B18-30E449B5AD3E}"/>
              </a:ext>
            </a:extLst>
          </p:cNvPr>
          <p:cNvCxnSpPr>
            <a:cxnSpLocks/>
          </p:cNvCxnSpPr>
          <p:nvPr/>
        </p:nvCxnSpPr>
        <p:spPr>
          <a:xfrm flipH="1">
            <a:off x="8256589" y="2716213"/>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 name="Egyenes összekötő 31">
            <a:extLst>
              <a:ext uri="{FF2B5EF4-FFF2-40B4-BE49-F238E27FC236}">
                <a16:creationId xmlns:a16="http://schemas.microsoft.com/office/drawing/2014/main" id="{8033A11C-BD54-482D-8393-97B2025AB9BE}"/>
              </a:ext>
            </a:extLst>
          </p:cNvPr>
          <p:cNvCxnSpPr/>
          <p:nvPr/>
        </p:nvCxnSpPr>
        <p:spPr>
          <a:xfrm>
            <a:off x="9077431" y="2765758"/>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3" name="Egyenes összekötő 32">
            <a:extLst>
              <a:ext uri="{FF2B5EF4-FFF2-40B4-BE49-F238E27FC236}">
                <a16:creationId xmlns:a16="http://schemas.microsoft.com/office/drawing/2014/main" id="{6B6C5711-1A30-B895-5660-AF40461D58F3}"/>
              </a:ext>
            </a:extLst>
          </p:cNvPr>
          <p:cNvCxnSpPr>
            <a:cxnSpLocks/>
          </p:cNvCxnSpPr>
          <p:nvPr/>
        </p:nvCxnSpPr>
        <p:spPr>
          <a:xfrm flipH="1">
            <a:off x="9077431" y="2765758"/>
            <a:ext cx="247650" cy="47625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Ellipszis 2">
            <a:extLst>
              <a:ext uri="{FF2B5EF4-FFF2-40B4-BE49-F238E27FC236}">
                <a16:creationId xmlns:a16="http://schemas.microsoft.com/office/drawing/2014/main" id="{8B47BAF6-1C48-1BEF-53C3-FCAC7343A18A}"/>
              </a:ext>
            </a:extLst>
          </p:cNvPr>
          <p:cNvSpPr/>
          <p:nvPr/>
        </p:nvSpPr>
        <p:spPr>
          <a:xfrm>
            <a:off x="7223494" y="1238773"/>
            <a:ext cx="900054" cy="5019151"/>
          </a:xfrm>
          <a:prstGeom prst="ellipse">
            <a:avLst/>
          </a:prstGeom>
          <a:noFill/>
          <a:ln w="762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Ellipszis 5">
            <a:extLst>
              <a:ext uri="{FF2B5EF4-FFF2-40B4-BE49-F238E27FC236}">
                <a16:creationId xmlns:a16="http://schemas.microsoft.com/office/drawing/2014/main" id="{D7099380-B0C3-9B56-A257-27FB98E0267B}"/>
              </a:ext>
            </a:extLst>
          </p:cNvPr>
          <p:cNvSpPr/>
          <p:nvPr/>
        </p:nvSpPr>
        <p:spPr>
          <a:xfrm>
            <a:off x="8123548" y="1246729"/>
            <a:ext cx="900054" cy="5019151"/>
          </a:xfrm>
          <a:prstGeom prst="ellipse">
            <a:avLst/>
          </a:prstGeom>
          <a:noFill/>
          <a:ln w="762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Ellipszis 7">
            <a:extLst>
              <a:ext uri="{FF2B5EF4-FFF2-40B4-BE49-F238E27FC236}">
                <a16:creationId xmlns:a16="http://schemas.microsoft.com/office/drawing/2014/main" id="{DCBCA5E1-5A83-F1C4-FE45-2D45EEB882B3}"/>
              </a:ext>
            </a:extLst>
          </p:cNvPr>
          <p:cNvSpPr/>
          <p:nvPr/>
        </p:nvSpPr>
        <p:spPr>
          <a:xfrm>
            <a:off x="9023602" y="2457489"/>
            <a:ext cx="1685803" cy="993698"/>
          </a:xfrm>
          <a:prstGeom prst="ellipse">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Ellipszis 8">
            <a:extLst>
              <a:ext uri="{FF2B5EF4-FFF2-40B4-BE49-F238E27FC236}">
                <a16:creationId xmlns:a16="http://schemas.microsoft.com/office/drawing/2014/main" id="{603AB29E-1081-4BE0-19C3-85D6C0ECA2C8}"/>
              </a:ext>
            </a:extLst>
          </p:cNvPr>
          <p:cNvSpPr/>
          <p:nvPr/>
        </p:nvSpPr>
        <p:spPr>
          <a:xfrm>
            <a:off x="9023602" y="4409610"/>
            <a:ext cx="1744255" cy="889892"/>
          </a:xfrm>
          <a:prstGeom prst="ellipse">
            <a:avLst/>
          </a:prstGeom>
          <a:noFill/>
          <a:ln w="762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 name="Cím 1">
            <a:extLst>
              <a:ext uri="{FF2B5EF4-FFF2-40B4-BE49-F238E27FC236}">
                <a16:creationId xmlns:a16="http://schemas.microsoft.com/office/drawing/2014/main" id="{0A839BB7-B47A-0A80-0222-88A977CA3BD6}"/>
              </a:ext>
            </a:extLst>
          </p:cNvPr>
          <p:cNvSpPr txBox="1">
            <a:spLocks/>
          </p:cNvSpPr>
          <p:nvPr/>
        </p:nvSpPr>
        <p:spPr>
          <a:xfrm>
            <a:off x="799635" y="196101"/>
            <a:ext cx="10172700" cy="530976"/>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a:lstStyle>
          <a:p>
            <a:r>
              <a:rPr lang="hu-HU" dirty="0"/>
              <a:t>Szavazólap várható képe</a:t>
            </a:r>
          </a:p>
        </p:txBody>
      </p:sp>
    </p:spTree>
    <p:extLst>
      <p:ext uri="{BB962C8B-B14F-4D97-AF65-F5344CB8AC3E}">
        <p14:creationId xmlns:p14="http://schemas.microsoft.com/office/powerpoint/2010/main" val="1301254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1352550"/>
            <a:ext cx="10515600" cy="3667125"/>
          </a:xfrm>
        </p:spPr>
        <p:txBody>
          <a:bodyPr>
            <a:normAutofit/>
          </a:bodyPr>
          <a:lstStyle/>
          <a:p>
            <a:r>
              <a:rPr lang="hu-HU" sz="2700" dirty="0"/>
              <a:t>Azon nemzetiség települési, területi listás és országos listás szavazólapjait, amelynek települési nemzetiségi önkormányzati választására sor kerül a településen, a helyi választási bizottság számlálja meg. </a:t>
            </a:r>
            <a:br>
              <a:rPr lang="hu-HU" sz="2700" dirty="0"/>
            </a:br>
            <a:r>
              <a:rPr lang="hu-HU" sz="2700" dirty="0"/>
              <a:t>[</a:t>
            </a:r>
            <a:r>
              <a:rPr lang="hu-HU" sz="2700" i="1" dirty="0" err="1"/>
              <a:t>Ve</a:t>
            </a:r>
            <a:r>
              <a:rPr lang="hu-HU" sz="2700" i="1" dirty="0"/>
              <a:t>. 327. § (1) bekezdés]</a:t>
            </a:r>
            <a:br>
              <a:rPr lang="hu-HU" sz="2700" i="1" dirty="0"/>
            </a:br>
            <a:br>
              <a:rPr lang="hu-HU" sz="2700" i="1" dirty="0"/>
            </a:br>
            <a:br>
              <a:rPr lang="hu-HU" sz="2700" i="1" dirty="0"/>
            </a:br>
            <a:endParaRPr lang="hu-HU" sz="1500" dirty="0"/>
          </a:p>
        </p:txBody>
      </p:sp>
      <p:sp>
        <p:nvSpPr>
          <p:cNvPr id="4" name="Cím 1">
            <a:extLst>
              <a:ext uri="{FF2B5EF4-FFF2-40B4-BE49-F238E27FC236}">
                <a16:creationId xmlns:a16="http://schemas.microsoft.com/office/drawing/2014/main" id="{9172679B-C4C4-9923-ED9C-3AA4E4FB9615}"/>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Szavazatszámlálás</a:t>
            </a:r>
          </a:p>
        </p:txBody>
      </p:sp>
    </p:spTree>
    <p:extLst>
      <p:ext uri="{BB962C8B-B14F-4D97-AF65-F5344CB8AC3E}">
        <p14:creationId xmlns:p14="http://schemas.microsoft.com/office/powerpoint/2010/main" val="1399906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1334278"/>
            <a:ext cx="10515600" cy="4952222"/>
          </a:xfrm>
        </p:spPr>
        <p:txBody>
          <a:bodyPr>
            <a:normAutofit/>
          </a:bodyPr>
          <a:lstStyle/>
          <a:p>
            <a:r>
              <a:rPr lang="hu-HU" sz="2700" dirty="0"/>
              <a:t>A 327. § (1) bekezdése szerinti szavazatszámlálás eredményéről kiállított jegyzőkönyvek egy-egy példányát a helyi választási iroda legkésőbb </a:t>
            </a:r>
            <a:r>
              <a:rPr lang="hu-HU" sz="2700" b="1" dirty="0"/>
              <a:t>a szavazást követő harmadik napon eljuttatja a területi választási irodához.</a:t>
            </a:r>
            <a:r>
              <a:rPr lang="hu-HU" sz="2700" dirty="0"/>
              <a:t> [</a:t>
            </a:r>
            <a:r>
              <a:rPr lang="hu-HU" sz="2700" i="1" dirty="0" err="1"/>
              <a:t>Ve</a:t>
            </a:r>
            <a:r>
              <a:rPr lang="hu-HU" sz="2700" i="1" dirty="0"/>
              <a:t>. 329. § (1) bekezdés]</a:t>
            </a:r>
            <a:br>
              <a:rPr lang="hu-HU" sz="2800" dirty="0"/>
            </a:br>
            <a:r>
              <a:rPr lang="hu-HU" sz="2800" b="1" dirty="0"/>
              <a:t>A HVB dönthet úgy, hogy a szavazást követő napon számolja meg a szavazatokat.</a:t>
            </a:r>
            <a:br>
              <a:rPr lang="hu-HU" sz="2800" b="1" dirty="0"/>
            </a:br>
            <a:br>
              <a:rPr lang="hu-HU" sz="2800" b="1" dirty="0"/>
            </a:br>
            <a:r>
              <a:rPr lang="hu-HU" sz="1500" dirty="0"/>
              <a:t>A területi választási bizottság a területi listás szavazólapok megszámlálásáról az (1) bekezdés szerint kiállított jegyzőkönyvek és az általa végzett szavazatszámlálás eredményét megállapító jegyzőkönyv alapján megállapítja a területi nemzetiségi önkormányzati választás eredményét.</a:t>
            </a:r>
            <a:br>
              <a:rPr lang="hu-HU" sz="1500" dirty="0"/>
            </a:br>
            <a:r>
              <a:rPr lang="hu-HU" sz="1500" dirty="0"/>
              <a:t>(3) A területi választási bizottság az országos listás szavazólapok megszámlálásáról az (1) bekezdés szerint kiállított jegyzőkönyvek és az általa végzett szavazatszámlálás eredményét megállapító jegyzőkönyv alapján megállapítja az országos nemzetiségi önkormányzati választás területi részeredményét.</a:t>
            </a:r>
            <a:br>
              <a:rPr lang="hu-HU" sz="1500" dirty="0"/>
            </a:br>
            <a:r>
              <a:rPr lang="hu-HU" sz="1500" dirty="0"/>
              <a:t>(4) A Nemzeti Választási Bizottság a területi választási bizottságoknak az országos nemzetiségi önkormányzati választás területi részeredményét megállapító jegyzőkönyvei alapján megállapítja az országos nemzetiségi önkormányzati választás eredményét. </a:t>
            </a:r>
            <a:br>
              <a:rPr lang="hu-HU" sz="1500" dirty="0"/>
            </a:br>
            <a:r>
              <a:rPr lang="hu-HU" sz="1500" dirty="0"/>
              <a:t>(</a:t>
            </a:r>
            <a:r>
              <a:rPr lang="hu-HU" sz="1600" dirty="0" err="1"/>
              <a:t>Ve</a:t>
            </a:r>
            <a:r>
              <a:rPr lang="hu-HU" sz="1600" dirty="0"/>
              <a:t>. 329. §) </a:t>
            </a:r>
            <a:br>
              <a:rPr lang="hu-HU" sz="1500" dirty="0"/>
            </a:br>
            <a:endParaRPr lang="hu-HU" sz="1500" dirty="0"/>
          </a:p>
        </p:txBody>
      </p:sp>
      <p:sp>
        <p:nvSpPr>
          <p:cNvPr id="4" name="Cím 1">
            <a:extLst>
              <a:ext uri="{FF2B5EF4-FFF2-40B4-BE49-F238E27FC236}">
                <a16:creationId xmlns:a16="http://schemas.microsoft.com/office/drawing/2014/main" id="{9172679B-C4C4-9923-ED9C-3AA4E4FB9615}"/>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Szavazatszámlálás</a:t>
            </a:r>
          </a:p>
        </p:txBody>
      </p:sp>
    </p:spTree>
    <p:extLst>
      <p:ext uri="{BB962C8B-B14F-4D97-AF65-F5344CB8AC3E}">
        <p14:creationId xmlns:p14="http://schemas.microsoft.com/office/powerpoint/2010/main" val="170220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4609E0-2CCC-70C9-1CEC-A05EAB868EFF}"/>
              </a:ext>
            </a:extLst>
          </p:cNvPr>
          <p:cNvSpPr>
            <a:spLocks noGrp="1"/>
          </p:cNvSpPr>
          <p:nvPr>
            <p:ph type="title"/>
          </p:nvPr>
        </p:nvSpPr>
        <p:spPr>
          <a:xfrm>
            <a:off x="838200" y="365125"/>
            <a:ext cx="10172700" cy="1325563"/>
          </a:xfrm>
        </p:spPr>
        <p:txBody>
          <a:bodyPr/>
          <a:lstStyle/>
          <a:p>
            <a:r>
              <a:rPr lang="hu-HU" dirty="0"/>
              <a:t>A népszámlálásról</a:t>
            </a:r>
          </a:p>
        </p:txBody>
      </p:sp>
      <p:sp>
        <p:nvSpPr>
          <p:cNvPr id="3" name="Tartalom helye 2">
            <a:extLst>
              <a:ext uri="{FF2B5EF4-FFF2-40B4-BE49-F238E27FC236}">
                <a16:creationId xmlns:a16="http://schemas.microsoft.com/office/drawing/2014/main" id="{95F8C033-816E-41F2-56CF-B2D940CE5555}"/>
              </a:ext>
            </a:extLst>
          </p:cNvPr>
          <p:cNvSpPr>
            <a:spLocks noGrp="1"/>
          </p:cNvSpPr>
          <p:nvPr>
            <p:ph idx="1"/>
          </p:nvPr>
        </p:nvSpPr>
        <p:spPr>
          <a:xfrm>
            <a:off x="838200" y="1514475"/>
            <a:ext cx="10515600" cy="4352925"/>
          </a:xfrm>
        </p:spPr>
        <p:txBody>
          <a:bodyPr>
            <a:normAutofit fontScale="92500" lnSpcReduction="10000"/>
          </a:bodyPr>
          <a:lstStyle/>
          <a:p>
            <a:pPr marL="0" indent="0" algn="l" fontAlgn="base">
              <a:buNone/>
            </a:pPr>
            <a:endParaRPr lang="hu-HU" sz="2400" b="0" dirty="0">
              <a:effectLst/>
            </a:endParaRPr>
          </a:p>
          <a:p>
            <a:pPr marL="0" indent="0" algn="l" fontAlgn="base">
              <a:buNone/>
            </a:pPr>
            <a:r>
              <a:rPr lang="hu-HU" b="0" dirty="0">
                <a:effectLst/>
              </a:rPr>
              <a:t>Nemzetiségi népszámlálási kérdések:</a:t>
            </a:r>
          </a:p>
          <a:p>
            <a:pPr algn="l" fontAlgn="base"/>
            <a:r>
              <a:rPr lang="hu-HU" b="1" dirty="0">
                <a:effectLst/>
              </a:rPr>
              <a:t>Melyik nemzetiséghez tartozónak érzi magát?</a:t>
            </a:r>
          </a:p>
          <a:p>
            <a:pPr algn="l" fontAlgn="base">
              <a:buFont typeface="Arial" panose="020B0604020202020204" pitchFamily="34" charset="0"/>
              <a:buChar char="•"/>
            </a:pPr>
            <a:r>
              <a:rPr lang="hu-HU" b="1" dirty="0">
                <a:effectLst/>
              </a:rPr>
              <a:t>Az előző nemzetiségen kívül tartozik más nemzetiséghez?</a:t>
            </a:r>
          </a:p>
          <a:p>
            <a:pPr marL="0" indent="0" fontAlgn="base">
              <a:buNone/>
            </a:pPr>
            <a:r>
              <a:rPr lang="hu-HU" dirty="0"/>
              <a:t>Választásokra tekintettel releváns, mindkét kérdésre adott „pozitív” válasz megalapozza a kitűzést. </a:t>
            </a:r>
            <a:r>
              <a:rPr lang="hu-HU" dirty="0">
                <a:effectLst/>
              </a:rPr>
              <a:t>(</a:t>
            </a:r>
            <a:r>
              <a:rPr lang="hu-HU" dirty="0" err="1">
                <a:effectLst/>
              </a:rPr>
              <a:t>Njtv</a:t>
            </a:r>
            <a:r>
              <a:rPr lang="hu-HU" dirty="0">
                <a:effectLst/>
              </a:rPr>
              <a:t>. </a:t>
            </a:r>
            <a:r>
              <a:rPr lang="hu-HU" dirty="0"/>
              <a:t>56. §)</a:t>
            </a:r>
            <a:endParaRPr lang="hu-HU" dirty="0">
              <a:effectLst/>
            </a:endParaRPr>
          </a:p>
          <a:p>
            <a:pPr marL="0" indent="0" fontAlgn="base">
              <a:buNone/>
            </a:pPr>
            <a:endParaRPr lang="hu-HU" i="1" dirty="0">
              <a:solidFill>
                <a:srgbClr val="C00000"/>
              </a:solidFill>
            </a:endParaRPr>
          </a:p>
          <a:p>
            <a:pPr marL="0" indent="0" fontAlgn="base">
              <a:buNone/>
            </a:pPr>
            <a:r>
              <a:rPr lang="hu-HU" i="1" dirty="0">
                <a:solidFill>
                  <a:srgbClr val="C00000"/>
                </a:solidFill>
              </a:rPr>
              <a:t>Választásokra tekintettel NEM releváns:</a:t>
            </a:r>
            <a:endParaRPr lang="hu-HU" b="0" i="1" dirty="0">
              <a:solidFill>
                <a:srgbClr val="C00000"/>
              </a:solidFill>
              <a:effectLst/>
            </a:endParaRPr>
          </a:p>
          <a:p>
            <a:pPr algn="l" fontAlgn="base"/>
            <a:r>
              <a:rPr lang="hu-HU" b="0" i="1" dirty="0">
                <a:effectLst/>
              </a:rPr>
              <a:t>Mi az anyanyelve?</a:t>
            </a:r>
          </a:p>
          <a:p>
            <a:pPr algn="l" fontAlgn="base"/>
            <a:r>
              <a:rPr lang="hu-HU" b="0" i="1" dirty="0">
                <a:effectLst/>
              </a:rPr>
              <a:t>Családi, baráti közösségben milyen nyelvet használ általában?</a:t>
            </a:r>
          </a:p>
          <a:p>
            <a:endParaRPr lang="hu-HU" dirty="0"/>
          </a:p>
        </p:txBody>
      </p:sp>
    </p:spTree>
    <p:extLst>
      <p:ext uri="{BB962C8B-B14F-4D97-AF65-F5344CB8AC3E}">
        <p14:creationId xmlns:p14="http://schemas.microsoft.com/office/powerpoint/2010/main" val="1618732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615950"/>
            <a:ext cx="10515600" cy="1346200"/>
          </a:xfrm>
        </p:spPr>
        <p:txBody>
          <a:bodyPr>
            <a:normAutofit/>
          </a:bodyPr>
          <a:lstStyle/>
          <a:p>
            <a:r>
              <a:rPr lang="hu-HU" sz="2800" b="1" dirty="0"/>
              <a:t>Eredmény-megállapítás</a:t>
            </a:r>
            <a:br>
              <a:rPr lang="hu-HU" sz="2800" dirty="0"/>
            </a:br>
            <a:r>
              <a:rPr lang="hu-HU" sz="2800" dirty="0"/>
              <a:t>A nemzetiségi választás országos eredményének megállapítása </a:t>
            </a:r>
            <a:r>
              <a:rPr lang="hu-HU" sz="2800" dirty="0">
                <a:effectLst/>
                <a:ea typeface="Calibri" panose="020F0502020204030204" pitchFamily="34" charset="0"/>
              </a:rPr>
              <a:t>június 17-e körül várható (ismétlés esetén július 10-e körül).</a:t>
            </a:r>
            <a:endParaRPr lang="hu-HU" sz="2800" dirty="0"/>
          </a:p>
        </p:txBody>
      </p:sp>
      <p:sp>
        <p:nvSpPr>
          <p:cNvPr id="4" name="Cím 1">
            <a:extLst>
              <a:ext uri="{FF2B5EF4-FFF2-40B4-BE49-F238E27FC236}">
                <a16:creationId xmlns:a16="http://schemas.microsoft.com/office/drawing/2014/main" id="{AB19259F-EB7D-83B3-98F3-5B328DF0294C}"/>
              </a:ext>
            </a:extLst>
          </p:cNvPr>
          <p:cNvSpPr txBox="1">
            <a:spLocks/>
          </p:cNvSpPr>
          <p:nvPr/>
        </p:nvSpPr>
        <p:spPr>
          <a:xfrm>
            <a:off x="838200" y="2413002"/>
            <a:ext cx="10515600" cy="115252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2800" b="1" dirty="0"/>
              <a:t>Mandátumátadás</a:t>
            </a:r>
          </a:p>
          <a:p>
            <a:r>
              <a:rPr lang="hu-HU" sz="2800" dirty="0"/>
              <a:t>Az országos nemzetiségi mandátumok átadása június végén, ismétlés esetén július közepe körül várható.</a:t>
            </a:r>
          </a:p>
        </p:txBody>
      </p:sp>
      <p:sp>
        <p:nvSpPr>
          <p:cNvPr id="3" name="Cím 1">
            <a:extLst>
              <a:ext uri="{FF2B5EF4-FFF2-40B4-BE49-F238E27FC236}">
                <a16:creationId xmlns:a16="http://schemas.microsoft.com/office/drawing/2014/main" id="{470242D2-5B5B-B4DB-DD2A-3F76FD57B7EC}"/>
              </a:ext>
            </a:extLst>
          </p:cNvPr>
          <p:cNvSpPr txBox="1">
            <a:spLocks/>
          </p:cNvSpPr>
          <p:nvPr/>
        </p:nvSpPr>
        <p:spPr>
          <a:xfrm>
            <a:off x="838200" y="4397378"/>
            <a:ext cx="10515600" cy="1953088"/>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2800" b="1" dirty="0"/>
              <a:t>Alakuló ülés</a:t>
            </a:r>
          </a:p>
          <a:p>
            <a:r>
              <a:rPr lang="hu-HU" sz="2800" dirty="0"/>
              <a:t>Az alkuló ülést </a:t>
            </a:r>
            <a:r>
              <a:rPr lang="hu-HU" sz="2800" b="1" dirty="0"/>
              <a:t>október hónapra </a:t>
            </a:r>
            <a:r>
              <a:rPr lang="hu-HU" sz="2800" dirty="0"/>
              <a:t>hívja össze az illetékes választási bizottság elnök. </a:t>
            </a:r>
          </a:p>
          <a:p>
            <a:r>
              <a:rPr lang="hu-HU" sz="2800" dirty="0"/>
              <a:t>Helyi és területi nemzetiségi önkormányzat esetén: 15 napon belül, országos nemzetiségi önkormányzat esetén: 30 napon belül</a:t>
            </a:r>
          </a:p>
          <a:p>
            <a:r>
              <a:rPr lang="hu-HU" sz="2800" dirty="0"/>
              <a:t>[</a:t>
            </a:r>
            <a:r>
              <a:rPr lang="hu-HU" sz="2800" dirty="0" err="1"/>
              <a:t>Njtv</a:t>
            </a:r>
            <a:r>
              <a:rPr lang="hu-HU" sz="2800" dirty="0"/>
              <a:t>. 87. § (1) és 167. § (2)]</a:t>
            </a:r>
          </a:p>
        </p:txBody>
      </p:sp>
    </p:spTree>
    <p:extLst>
      <p:ext uri="{BB962C8B-B14F-4D97-AF65-F5344CB8AC3E}">
        <p14:creationId xmlns:p14="http://schemas.microsoft.com/office/powerpoint/2010/main" val="4191326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1609724"/>
            <a:ext cx="10515600" cy="4841410"/>
          </a:xfrm>
        </p:spPr>
        <p:txBody>
          <a:bodyPr>
            <a:noAutofit/>
          </a:bodyPr>
          <a:lstStyle/>
          <a:p>
            <a:br>
              <a:rPr lang="hu-HU" sz="1800" b="1" dirty="0"/>
            </a:br>
            <a:br>
              <a:rPr lang="hu-HU" sz="1800" b="1" dirty="0"/>
            </a:br>
            <a:r>
              <a:rPr lang="hu-HU" sz="1800" dirty="0"/>
              <a:t>Az azon nemzetiséghez tartozó jelölő szervezet, amelynek települési önkormányzati választására a településen sor kerül, a szavazóhelyiségbe egy megfigyelőt bízhat meg. Megfigyelő csak a központi névjegyzékben a nemzetiség választópolgáraként nyilvántartott választópolgár lehet. </a:t>
            </a:r>
            <a:br>
              <a:rPr lang="hu-HU" sz="1800" dirty="0"/>
            </a:br>
            <a:br>
              <a:rPr lang="hu-HU" sz="1800" dirty="0"/>
            </a:br>
            <a:r>
              <a:rPr lang="hu-HU" sz="1800" dirty="0">
                <a:solidFill>
                  <a:srgbClr val="FF0000"/>
                </a:solidFill>
              </a:rPr>
              <a:t>Megfigyelő nem lehet:</a:t>
            </a:r>
            <a:br>
              <a:rPr lang="hu-HU" sz="1800" dirty="0">
                <a:solidFill>
                  <a:srgbClr val="FF0000"/>
                </a:solidFill>
              </a:rPr>
            </a:br>
            <a:r>
              <a:rPr lang="hu-HU" sz="1800" dirty="0">
                <a:solidFill>
                  <a:srgbClr val="FF0000"/>
                </a:solidFill>
              </a:rPr>
              <a:t>a köztársasági elnök,</a:t>
            </a:r>
            <a:br>
              <a:rPr lang="hu-HU" sz="1800" dirty="0">
                <a:solidFill>
                  <a:srgbClr val="FF0000"/>
                </a:solidFill>
              </a:rPr>
            </a:br>
            <a:r>
              <a:rPr lang="hu-HU" sz="1800" dirty="0">
                <a:solidFill>
                  <a:srgbClr val="FF0000"/>
                </a:solidFill>
              </a:rPr>
              <a:t>a háznagy,</a:t>
            </a:r>
            <a:br>
              <a:rPr lang="hu-HU" sz="1800" dirty="0">
                <a:solidFill>
                  <a:srgbClr val="FF0000"/>
                </a:solidFill>
              </a:rPr>
            </a:br>
            <a:r>
              <a:rPr lang="hu-HU" sz="1800" dirty="0">
                <a:solidFill>
                  <a:srgbClr val="FF0000"/>
                </a:solidFill>
              </a:rPr>
              <a:t>képviselő,</a:t>
            </a:r>
            <a:br>
              <a:rPr lang="hu-HU" sz="1800" dirty="0">
                <a:solidFill>
                  <a:srgbClr val="FF0000"/>
                </a:solidFill>
              </a:rPr>
            </a:br>
            <a:r>
              <a:rPr lang="hu-HU" sz="1800" dirty="0">
                <a:solidFill>
                  <a:srgbClr val="FF0000"/>
                </a:solidFill>
              </a:rPr>
              <a:t>alpolgármester,</a:t>
            </a:r>
            <a:br>
              <a:rPr lang="hu-HU" sz="1800" dirty="0">
                <a:solidFill>
                  <a:srgbClr val="FF0000"/>
                </a:solidFill>
              </a:rPr>
            </a:br>
            <a:r>
              <a:rPr lang="hu-HU" sz="1800" dirty="0">
                <a:solidFill>
                  <a:srgbClr val="FF0000"/>
                </a:solidFill>
              </a:rPr>
              <a:t>jegyző,</a:t>
            </a:r>
            <a:br>
              <a:rPr lang="hu-HU" sz="1800" dirty="0">
                <a:solidFill>
                  <a:srgbClr val="FF0000"/>
                </a:solidFill>
              </a:rPr>
            </a:br>
            <a:r>
              <a:rPr lang="hu-HU" sz="1800" dirty="0">
                <a:solidFill>
                  <a:srgbClr val="FF0000"/>
                </a:solidFill>
              </a:rPr>
              <a:t>a Magyar Honvédséggel szolgálati jogviszonyban álló hivatásos és szerződéses katona, honvéd tisztjelölt, honvéd altiszt-jelölt, és a tényleges szolgálatot ellátó önkéntes tartalékos katona, valamint</a:t>
            </a:r>
            <a:br>
              <a:rPr lang="hu-HU" sz="1800" dirty="0">
                <a:solidFill>
                  <a:srgbClr val="FF0000"/>
                </a:solidFill>
              </a:rPr>
            </a:br>
            <a:r>
              <a:rPr lang="hu-HU" sz="1800" dirty="0">
                <a:solidFill>
                  <a:srgbClr val="FF0000"/>
                </a:solidFill>
              </a:rPr>
              <a:t>jelölt, </a:t>
            </a:r>
            <a:br>
              <a:rPr lang="hu-HU" sz="1800" dirty="0">
                <a:solidFill>
                  <a:srgbClr val="FF0000"/>
                </a:solidFill>
              </a:rPr>
            </a:br>
            <a:r>
              <a:rPr lang="hu-HU" sz="1800" dirty="0">
                <a:solidFill>
                  <a:srgbClr val="FF0000"/>
                </a:solidFill>
              </a:rPr>
              <a:t>továbbá választási bizottság, </a:t>
            </a:r>
            <a:br>
              <a:rPr lang="hu-HU" sz="1800" dirty="0">
                <a:solidFill>
                  <a:srgbClr val="FF0000"/>
                </a:solidFill>
              </a:rPr>
            </a:br>
            <a:r>
              <a:rPr lang="hu-HU" sz="1800" dirty="0">
                <a:solidFill>
                  <a:srgbClr val="FF0000"/>
                </a:solidFill>
              </a:rPr>
              <a:t>választási iroda tagja. </a:t>
            </a:r>
            <a:br>
              <a:rPr lang="hu-HU" sz="1800" dirty="0">
                <a:solidFill>
                  <a:srgbClr val="FF0000"/>
                </a:solidFill>
              </a:rPr>
            </a:br>
            <a:br>
              <a:rPr lang="hu-HU" sz="1800" dirty="0">
                <a:solidFill>
                  <a:srgbClr val="FF0000"/>
                </a:solidFill>
              </a:rPr>
            </a:br>
            <a:r>
              <a:rPr lang="hu-HU" sz="1800" dirty="0">
                <a:solidFill>
                  <a:srgbClr val="FF0000"/>
                </a:solidFill>
              </a:rPr>
              <a:t>[</a:t>
            </a:r>
            <a:r>
              <a:rPr lang="hu-HU" sz="1800" dirty="0" err="1"/>
              <a:t>Ve</a:t>
            </a:r>
            <a:r>
              <a:rPr lang="hu-HU" sz="1800" dirty="0"/>
              <a:t>. 311. § (2a) bekezdés]</a:t>
            </a:r>
            <a:br>
              <a:rPr lang="hu-HU" sz="1800" dirty="0"/>
            </a:br>
            <a:r>
              <a:rPr lang="hu-HU" sz="1800" dirty="0"/>
              <a:t>Új, 2021. január 21-től hatályos.</a:t>
            </a:r>
            <a:br>
              <a:rPr lang="hu-HU" sz="1800" dirty="0"/>
            </a:br>
            <a:endParaRPr lang="hu-HU" sz="1800" dirty="0"/>
          </a:p>
        </p:txBody>
      </p:sp>
      <p:sp>
        <p:nvSpPr>
          <p:cNvPr id="3" name="Cím 1">
            <a:extLst>
              <a:ext uri="{FF2B5EF4-FFF2-40B4-BE49-F238E27FC236}">
                <a16:creationId xmlns:a16="http://schemas.microsoft.com/office/drawing/2014/main" id="{7085A679-1308-808F-B41D-524EBB67D474}"/>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Választási megfigyelő</a:t>
            </a:r>
          </a:p>
        </p:txBody>
      </p:sp>
    </p:spTree>
    <p:extLst>
      <p:ext uri="{BB962C8B-B14F-4D97-AF65-F5344CB8AC3E}">
        <p14:creationId xmlns:p14="http://schemas.microsoft.com/office/powerpoint/2010/main" val="2223053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2E3F1B-ACAA-5042-9201-822365E999C1}"/>
              </a:ext>
            </a:extLst>
          </p:cNvPr>
          <p:cNvSpPr>
            <a:spLocks noGrp="1"/>
          </p:cNvSpPr>
          <p:nvPr>
            <p:ph type="title"/>
          </p:nvPr>
        </p:nvSpPr>
        <p:spPr>
          <a:xfrm>
            <a:off x="838200" y="1609724"/>
            <a:ext cx="10515600" cy="4740741"/>
          </a:xfrm>
        </p:spPr>
        <p:txBody>
          <a:bodyPr>
            <a:noAutofit/>
          </a:bodyPr>
          <a:lstStyle/>
          <a:p>
            <a:pPr>
              <a:lnSpc>
                <a:spcPct val="150000"/>
              </a:lnSpc>
            </a:pPr>
            <a:r>
              <a:rPr lang="hu-HU" sz="1800" dirty="0"/>
              <a:t>A megfigyelő</a:t>
            </a:r>
            <a:br>
              <a:rPr lang="hu-HU" sz="1800" dirty="0"/>
            </a:br>
            <a:r>
              <a:rPr lang="hu-HU" sz="1800" dirty="0"/>
              <a:t>a) figyelemmel kísérheti a külképviseleti választási iroda munkáját,</a:t>
            </a:r>
            <a:br>
              <a:rPr lang="hu-HU" sz="1800" dirty="0"/>
            </a:br>
            <a:r>
              <a:rPr lang="hu-HU" sz="1800" dirty="0"/>
              <a:t>b) a szavazást, illetőleg a külképviseleti választási iroda munkáját tevőlegesen vagy ráutaló magatartással nem befolyásolhatja, és nem zavarhatja,</a:t>
            </a:r>
            <a:br>
              <a:rPr lang="hu-HU" sz="1800" dirty="0"/>
            </a:br>
            <a:r>
              <a:rPr lang="hu-HU" sz="1800" dirty="0"/>
              <a:t>c) a szavazás befejezéséről kiállított jegyzőkönyvben rögzítheti észrevételeit,</a:t>
            </a:r>
            <a:br>
              <a:rPr lang="hu-HU" sz="1800" dirty="0"/>
            </a:br>
            <a:r>
              <a:rPr lang="hu-HU" sz="1800" dirty="0"/>
              <a:t>d) kifogást nyújthat be,</a:t>
            </a:r>
            <a:br>
              <a:rPr lang="hu-HU" sz="1800" dirty="0"/>
            </a:br>
            <a:r>
              <a:rPr lang="hu-HU" sz="1800" dirty="0"/>
              <a:t>e) a szavazás lezárását követően a lezárt urnát aláírhatja,</a:t>
            </a:r>
            <a:br>
              <a:rPr lang="hu-HU" sz="1800" dirty="0"/>
            </a:br>
            <a:r>
              <a:rPr lang="hu-HU" sz="1800" dirty="0"/>
              <a:t>f) a szavazóhelyiségben köteles regisztrációs kártyát viselni.</a:t>
            </a:r>
            <a:br>
              <a:rPr lang="hu-HU" sz="1800" dirty="0"/>
            </a:br>
            <a:r>
              <a:rPr lang="hu-HU" sz="1800" dirty="0"/>
              <a:t>A megfigyelő megbízásával és tevékenységével kapcsolatos </a:t>
            </a:r>
            <a:r>
              <a:rPr lang="hu-HU" sz="1800" b="1" dirty="0"/>
              <a:t>költségek a megbízót </a:t>
            </a:r>
            <a:r>
              <a:rPr lang="hu-HU" sz="1800" dirty="0"/>
              <a:t>terhelik.</a:t>
            </a:r>
            <a:br>
              <a:rPr lang="hu-HU" sz="1800" dirty="0"/>
            </a:br>
            <a:br>
              <a:rPr lang="hu-HU" sz="1800" dirty="0"/>
            </a:br>
            <a:endParaRPr lang="hu-HU" sz="1800" dirty="0"/>
          </a:p>
        </p:txBody>
      </p:sp>
      <p:sp>
        <p:nvSpPr>
          <p:cNvPr id="3" name="Cím 1">
            <a:extLst>
              <a:ext uri="{FF2B5EF4-FFF2-40B4-BE49-F238E27FC236}">
                <a16:creationId xmlns:a16="http://schemas.microsoft.com/office/drawing/2014/main" id="{15351358-2C61-166D-EE19-5BA62F0131AA}"/>
              </a:ext>
            </a:extLst>
          </p:cNvPr>
          <p:cNvSpPr txBox="1">
            <a:spLocks/>
          </p:cNvSpPr>
          <p:nvPr/>
        </p:nvSpPr>
        <p:spPr>
          <a:xfrm>
            <a:off x="838200" y="306453"/>
            <a:ext cx="10515600" cy="13032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a:lstStyle>
          <a:p>
            <a:r>
              <a:rPr lang="hu-HU" sz="4400" dirty="0"/>
              <a:t>Választási megfigyelő</a:t>
            </a:r>
          </a:p>
        </p:txBody>
      </p:sp>
    </p:spTree>
    <p:extLst>
      <p:ext uri="{BB962C8B-B14F-4D97-AF65-F5344CB8AC3E}">
        <p14:creationId xmlns:p14="http://schemas.microsoft.com/office/powerpoint/2010/main" val="254102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41A95AD-2E8D-48DD-8AEF-A50FC4DBD6DC}"/>
              </a:ext>
            </a:extLst>
          </p:cNvPr>
          <p:cNvSpPr>
            <a:spLocks noGrp="1"/>
          </p:cNvSpPr>
          <p:nvPr>
            <p:ph type="ctrTitle"/>
          </p:nvPr>
        </p:nvSpPr>
        <p:spPr>
          <a:xfrm>
            <a:off x="1412488" y="2122416"/>
            <a:ext cx="9144000" cy="4420998"/>
          </a:xfrm>
        </p:spPr>
        <p:txBody>
          <a:bodyPr>
            <a:normAutofit fontScale="90000"/>
          </a:bodyPr>
          <a:lstStyle/>
          <a:p>
            <a:r>
              <a:rPr lang="hu-HU" sz="4000" dirty="0"/>
              <a:t>Kapcsolattartó az NVI részéről a 2024. évi választási eljárásban:</a:t>
            </a:r>
            <a:br>
              <a:rPr lang="hu-HU" sz="4000" dirty="0"/>
            </a:br>
            <a:br>
              <a:rPr lang="hu-HU" sz="4000" dirty="0"/>
            </a:br>
            <a:r>
              <a:rPr lang="hu-HU" sz="4000" dirty="0"/>
              <a:t>Dr. Wiedemann János</a:t>
            </a:r>
            <a:br>
              <a:rPr lang="hu-HU" sz="4000" dirty="0"/>
            </a:br>
            <a:r>
              <a:rPr lang="hu-HU" sz="4000" dirty="0"/>
              <a:t>főosztályvezető</a:t>
            </a:r>
            <a:br>
              <a:rPr lang="hu-HU" sz="4000" dirty="0"/>
            </a:br>
            <a:r>
              <a:rPr lang="hu-HU" sz="4000" dirty="0">
                <a:hlinkClick r:id="rId2"/>
              </a:rPr>
              <a:t>wiedemann.janos@nvi.hu</a:t>
            </a:r>
            <a:br>
              <a:rPr lang="hu-HU" sz="4000" dirty="0"/>
            </a:br>
            <a:r>
              <a:rPr lang="hu-HU" sz="4000" dirty="0"/>
              <a:t>+36 30 8203488</a:t>
            </a:r>
            <a:br>
              <a:rPr lang="hu-HU" dirty="0"/>
            </a:br>
            <a:endParaRPr lang="hu-HU" dirty="0"/>
          </a:p>
        </p:txBody>
      </p:sp>
    </p:spTree>
    <p:extLst>
      <p:ext uri="{BB962C8B-B14F-4D97-AF65-F5344CB8AC3E}">
        <p14:creationId xmlns:p14="http://schemas.microsoft.com/office/powerpoint/2010/main" val="375582633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41A95AD-2E8D-48DD-8AEF-A50FC4DBD6DC}"/>
              </a:ext>
            </a:extLst>
          </p:cNvPr>
          <p:cNvSpPr>
            <a:spLocks noGrp="1"/>
          </p:cNvSpPr>
          <p:nvPr>
            <p:ph type="ctrTitle"/>
          </p:nvPr>
        </p:nvSpPr>
        <p:spPr>
          <a:xfrm>
            <a:off x="1412488" y="2771542"/>
            <a:ext cx="9144000" cy="2047875"/>
          </a:xfrm>
        </p:spPr>
        <p:txBody>
          <a:bodyPr/>
          <a:lstStyle/>
          <a:p>
            <a:r>
              <a:rPr lang="hu-HU" dirty="0"/>
              <a:t>Köszönöm megtisztelő figyelmüket!</a:t>
            </a:r>
          </a:p>
        </p:txBody>
      </p:sp>
    </p:spTree>
    <p:extLst>
      <p:ext uri="{BB962C8B-B14F-4D97-AF65-F5344CB8AC3E}">
        <p14:creationId xmlns:p14="http://schemas.microsoft.com/office/powerpoint/2010/main" val="2177387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E9828EA-5C65-63FB-758D-23C92C987BB1}"/>
              </a:ext>
            </a:extLst>
          </p:cNvPr>
          <p:cNvSpPr>
            <a:spLocks noGrp="1"/>
          </p:cNvSpPr>
          <p:nvPr>
            <p:ph type="title"/>
          </p:nvPr>
        </p:nvSpPr>
        <p:spPr>
          <a:xfrm>
            <a:off x="533399" y="365126"/>
            <a:ext cx="10477501" cy="1146174"/>
          </a:xfrm>
        </p:spPr>
        <p:txBody>
          <a:bodyPr>
            <a:normAutofit fontScale="90000"/>
          </a:bodyPr>
          <a:lstStyle/>
          <a:p>
            <a:r>
              <a:rPr lang="hu-HU" sz="3300" b="1" dirty="0"/>
              <a:t>A nemzetiségek jogairól szóló 2011. évi CLXXIX. törvény (Njtv.) módosítása </a:t>
            </a:r>
            <a:r>
              <a:rPr lang="hu-HU" sz="3300" dirty="0"/>
              <a:t>(hatályos 2023. 07. 21-től)</a:t>
            </a:r>
            <a:br>
              <a:rPr lang="hu-HU" sz="2400" dirty="0">
                <a:solidFill>
                  <a:srgbClr val="3E3D2D"/>
                </a:solidFill>
              </a:rPr>
            </a:br>
            <a:endParaRPr lang="hu-HU" sz="2400" dirty="0"/>
          </a:p>
        </p:txBody>
      </p:sp>
      <p:sp>
        <p:nvSpPr>
          <p:cNvPr id="3" name="Tartalom helye 2">
            <a:extLst>
              <a:ext uri="{FF2B5EF4-FFF2-40B4-BE49-F238E27FC236}">
                <a16:creationId xmlns:a16="http://schemas.microsoft.com/office/drawing/2014/main" id="{62E483CA-2A6F-8875-1874-32642CFD062C}"/>
              </a:ext>
            </a:extLst>
          </p:cNvPr>
          <p:cNvSpPr>
            <a:spLocks noGrp="1"/>
          </p:cNvSpPr>
          <p:nvPr>
            <p:ph idx="1"/>
          </p:nvPr>
        </p:nvSpPr>
        <p:spPr>
          <a:xfrm>
            <a:off x="533399" y="1511300"/>
            <a:ext cx="10925175" cy="4981574"/>
          </a:xfrm>
        </p:spPr>
        <p:txBody>
          <a:bodyPr>
            <a:normAutofit fontScale="77500" lnSpcReduction="20000"/>
          </a:bodyPr>
          <a:lstStyle/>
          <a:p>
            <a:pPr marL="0" indent="0">
              <a:buNone/>
            </a:pPr>
            <a:r>
              <a:rPr lang="hu-HU" dirty="0"/>
              <a:t>Njtv. 56. §-a:</a:t>
            </a:r>
          </a:p>
          <a:p>
            <a:pPr marL="0" indent="0">
              <a:buNone/>
            </a:pPr>
            <a:r>
              <a:rPr lang="hu-HU" dirty="0"/>
              <a:t>A települési nemzetiségi önkormányzati képviselők általános választását ki kell tűzni, ha  </a:t>
            </a:r>
          </a:p>
          <a:p>
            <a:r>
              <a:rPr lang="hu-HU" dirty="0"/>
              <a:t>a) a településen az adott nemzetiséghez tartozó személyek száma – a legutóbbi népszámlálásnak az adott nemzetiséghez tartozásra vonatkozó kérdéseire nyújtott adatszolgáltatás nemzetiségenként összesített adatai szerint – </a:t>
            </a:r>
            <a:r>
              <a:rPr lang="hu-HU" b="1" dirty="0"/>
              <a:t>a 25 főt eléri</a:t>
            </a:r>
            <a:r>
              <a:rPr lang="hu-HU" dirty="0"/>
              <a:t>;</a:t>
            </a:r>
          </a:p>
          <a:p>
            <a:r>
              <a:rPr lang="hu-HU" dirty="0"/>
              <a:t>b) a településen a nemzetiségi önkormányzati képviselők előző általános választását követően </a:t>
            </a:r>
            <a:r>
              <a:rPr lang="hu-HU" b="1" dirty="0"/>
              <a:t>az adott nemzetiség települési önkormányzata megalakult</a:t>
            </a:r>
            <a:r>
              <a:rPr lang="hu-HU" dirty="0"/>
              <a:t>, és az adott nemzetiséghez tartozó személyek száma – a legutóbbi népszámlálásnak az adott nemzetiséghez tartozásra vonatkozó kérdéseire nyújtott adatszolgáltatás nemzetiségenként összesített adatai szerint – a </a:t>
            </a:r>
            <a:r>
              <a:rPr lang="hu-HU" b="1" dirty="0"/>
              <a:t>20 főt eléri</a:t>
            </a:r>
            <a:r>
              <a:rPr lang="hu-HU" dirty="0"/>
              <a:t>; vagy</a:t>
            </a:r>
          </a:p>
          <a:p>
            <a:r>
              <a:rPr lang="hu-HU" dirty="0"/>
              <a:t>c) a településen nemzetiségi köznevelési intézmény, nemzetiségi szakképző intézmény, vagy </a:t>
            </a:r>
            <a:r>
              <a:rPr lang="hu-HU" b="1" dirty="0"/>
              <a:t>nemzetiségi nevelésben-oktatásban részt vevő köznevelési intézmény működött az általános választás évét megelőző év december 1-jén</a:t>
            </a:r>
            <a:r>
              <a:rPr lang="hu-HU" dirty="0"/>
              <a:t>.</a:t>
            </a:r>
          </a:p>
          <a:p>
            <a:pPr marL="0" indent="0">
              <a:buNone/>
            </a:pPr>
            <a:r>
              <a:rPr lang="hu-HU" dirty="0">
                <a:solidFill>
                  <a:srgbClr val="FF0000"/>
                </a:solidFill>
              </a:rPr>
              <a:t>   </a:t>
            </a:r>
            <a:endParaRPr lang="hu-HU" sz="2800" dirty="0"/>
          </a:p>
          <a:p>
            <a:r>
              <a:rPr lang="hu-HU" dirty="0"/>
              <a:t>Adatszolgáltató: Oktatási Hivatal, Nemzeti Szakképzési és Felnőttképzési Hivatal</a:t>
            </a:r>
          </a:p>
          <a:p>
            <a:r>
              <a:rPr lang="hu-HU" dirty="0"/>
              <a:t>Kitűzés az NVB feladata</a:t>
            </a:r>
          </a:p>
          <a:p>
            <a:pPr marL="0" indent="0">
              <a:buNone/>
            </a:pPr>
            <a:endParaRPr lang="hu-HU" dirty="0"/>
          </a:p>
          <a:p>
            <a:endParaRPr lang="hu-HU" dirty="0"/>
          </a:p>
        </p:txBody>
      </p:sp>
    </p:spTree>
    <p:extLst>
      <p:ext uri="{BB962C8B-B14F-4D97-AF65-F5344CB8AC3E}">
        <p14:creationId xmlns:p14="http://schemas.microsoft.com/office/powerpoint/2010/main" val="746834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0DF14346-24EB-6061-3DB9-16FE1713D15E}"/>
              </a:ext>
            </a:extLst>
          </p:cNvPr>
          <p:cNvSpPr>
            <a:spLocks noGrp="1"/>
          </p:cNvSpPr>
          <p:nvPr>
            <p:ph idx="1"/>
          </p:nvPr>
        </p:nvSpPr>
        <p:spPr>
          <a:xfrm>
            <a:off x="838200" y="1283517"/>
            <a:ext cx="10515600" cy="4583884"/>
          </a:xfrm>
        </p:spPr>
        <p:txBody>
          <a:bodyPr>
            <a:normAutofit/>
          </a:bodyPr>
          <a:lstStyle/>
          <a:p>
            <a:pPr marL="0" indent="0">
              <a:buNone/>
            </a:pPr>
            <a:endParaRPr lang="hu-HU" sz="2400" dirty="0"/>
          </a:p>
          <a:p>
            <a:pPr marL="0" indent="0">
              <a:buNone/>
            </a:pPr>
            <a:r>
              <a:rPr lang="hu-HU" sz="2400" dirty="0"/>
              <a:t>A nemzetiségi adattábla elérhető a valasztas.hu oldalon az </a:t>
            </a:r>
            <a:r>
              <a:rPr lang="hu-HU" sz="2400" b="1" i="1" dirty="0"/>
              <a:t>Önkormányzati választások fül </a:t>
            </a:r>
            <a:r>
              <a:rPr lang="hu-HU" sz="2400" dirty="0"/>
              <a:t>alatt.</a:t>
            </a:r>
          </a:p>
          <a:p>
            <a:pPr marL="0" indent="0">
              <a:buNone/>
            </a:pPr>
            <a:r>
              <a:rPr lang="hu-HU" sz="2400" dirty="0">
                <a:hlinkClick r:id="rId2"/>
              </a:rPr>
              <a:t>https://www.valasztas.hu/letoltheto-es-feldolgozhato-adatok_onk2024</a:t>
            </a:r>
            <a:endParaRPr lang="hu-HU" sz="2400" dirty="0"/>
          </a:p>
          <a:p>
            <a:pPr marL="0" indent="0">
              <a:buNone/>
            </a:pPr>
            <a:endParaRPr lang="hu-HU" sz="2400" dirty="0"/>
          </a:p>
          <a:p>
            <a:pPr marL="0" indent="0" algn="just">
              <a:buNone/>
            </a:pPr>
            <a:r>
              <a:rPr lang="hu-HU" sz="2400" dirty="0"/>
              <a:t>Az adattábla </a:t>
            </a:r>
            <a:r>
              <a:rPr lang="hu-HU" sz="2400" b="1" dirty="0"/>
              <a:t>nemzetiségek szerint megyei bontásban </a:t>
            </a:r>
            <a:r>
              <a:rPr lang="hu-HU" sz="2400" dirty="0"/>
              <a:t>tartalmazza azokat a településeket, ahol az Njtv. 56. §-a alapján ki kell tűzni a nemzetiségi önkormányzati választásokat.</a:t>
            </a:r>
          </a:p>
          <a:p>
            <a:pPr marL="0" indent="0" algn="just">
              <a:buNone/>
            </a:pPr>
            <a:r>
              <a:rPr lang="hu-HU" sz="2400" dirty="0"/>
              <a:t>	- szlovák nemzetiségi választások kitűzésére 164 településen és 7 megyében kerül sor</a:t>
            </a:r>
          </a:p>
        </p:txBody>
      </p:sp>
    </p:spTree>
    <p:extLst>
      <p:ext uri="{BB962C8B-B14F-4D97-AF65-F5344CB8AC3E}">
        <p14:creationId xmlns:p14="http://schemas.microsoft.com/office/powerpoint/2010/main" val="3785517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D341957-286D-D6AC-354F-CC0FFFF597CE}"/>
              </a:ext>
            </a:extLst>
          </p:cNvPr>
          <p:cNvSpPr>
            <a:spLocks noGrp="1"/>
          </p:cNvSpPr>
          <p:nvPr>
            <p:ph type="title"/>
          </p:nvPr>
        </p:nvSpPr>
        <p:spPr>
          <a:xfrm>
            <a:off x="695325" y="365125"/>
            <a:ext cx="10315575" cy="1325563"/>
          </a:xfrm>
        </p:spPr>
        <p:txBody>
          <a:bodyPr/>
          <a:lstStyle/>
          <a:p>
            <a:r>
              <a:rPr lang="hu-HU" dirty="0"/>
              <a:t>A nemzetiségi választás kitűzése</a:t>
            </a:r>
          </a:p>
        </p:txBody>
      </p:sp>
      <p:sp>
        <p:nvSpPr>
          <p:cNvPr id="3" name="Tartalom helye 2">
            <a:extLst>
              <a:ext uri="{FF2B5EF4-FFF2-40B4-BE49-F238E27FC236}">
                <a16:creationId xmlns:a16="http://schemas.microsoft.com/office/drawing/2014/main" id="{1D1B15D0-9C05-C2EF-13E2-FABFD6DD2F0C}"/>
              </a:ext>
            </a:extLst>
          </p:cNvPr>
          <p:cNvSpPr>
            <a:spLocks noGrp="1"/>
          </p:cNvSpPr>
          <p:nvPr>
            <p:ph idx="1"/>
          </p:nvPr>
        </p:nvSpPr>
        <p:spPr>
          <a:xfrm>
            <a:off x="695325" y="1825625"/>
            <a:ext cx="10658475" cy="4041775"/>
          </a:xfrm>
        </p:spPr>
        <p:txBody>
          <a:bodyPr>
            <a:normAutofit fontScale="92500" lnSpcReduction="10000"/>
          </a:bodyPr>
          <a:lstStyle/>
          <a:p>
            <a:pPr marL="0" indent="0">
              <a:buNone/>
            </a:pPr>
            <a:r>
              <a:rPr lang="hu-HU" sz="2400" b="1" dirty="0">
                <a:effectLst/>
                <a:ea typeface="Calibri" panose="020F0502020204030204" pitchFamily="34" charset="0"/>
              </a:rPr>
              <a:t>A választási eljárásról szóló 2013. XXXVI. törvény (Ve.) módosítása</a:t>
            </a:r>
          </a:p>
          <a:p>
            <a:pPr marL="0" indent="0">
              <a:buNone/>
            </a:pPr>
            <a:r>
              <a:rPr lang="hu-HU" sz="2400" dirty="0">
                <a:ea typeface="Calibri" panose="020F0502020204030204" pitchFamily="34" charset="0"/>
              </a:rPr>
              <a:t>hatályos: 2021. január 21-től</a:t>
            </a:r>
            <a:endParaRPr lang="hu-HU" sz="2400" b="1" dirty="0">
              <a:ea typeface="Calibri" panose="020F0502020204030204" pitchFamily="34" charset="0"/>
            </a:endParaRPr>
          </a:p>
          <a:p>
            <a:pPr marL="0" indent="0" algn="just">
              <a:buNone/>
            </a:pPr>
            <a:r>
              <a:rPr lang="hu-HU" sz="2400" i="1" dirty="0">
                <a:effectLst/>
                <a:ea typeface="Calibri" panose="020F0502020204030204" pitchFamily="34" charset="0"/>
              </a:rPr>
              <a:t>Ve. 309. § (1) A nemzetiségi önkormányzati képviselők általános választását a Nemzeti Választási Bizottság legkésőbb a szavazás napja előtti hatvankilencedik napon, a helyi önkormányzati képviselők és polgármesterek általános választásának napjára tűzi ki.</a:t>
            </a:r>
            <a:endParaRPr lang="hu-HU" sz="2400" dirty="0"/>
          </a:p>
          <a:p>
            <a:pPr marL="0" indent="0">
              <a:buNone/>
            </a:pPr>
            <a:endParaRPr lang="hu-HU" sz="2400" b="1" dirty="0">
              <a:effectLst/>
              <a:ea typeface="Calibri" panose="020F0502020204030204" pitchFamily="34" charset="0"/>
            </a:endParaRPr>
          </a:p>
          <a:p>
            <a:pPr marL="0" indent="0">
              <a:buNone/>
            </a:pPr>
            <a:r>
              <a:rPr lang="hu-HU" sz="2400" b="1" dirty="0">
                <a:effectLst/>
                <a:ea typeface="Calibri" panose="020F0502020204030204" pitchFamily="34" charset="0"/>
              </a:rPr>
              <a:t>A nemzetiségi választás kitűzésének időpontja: </a:t>
            </a:r>
          </a:p>
          <a:p>
            <a:pPr marL="0" indent="0">
              <a:buNone/>
            </a:pPr>
            <a:r>
              <a:rPr lang="hu-HU" sz="2400" b="1" dirty="0">
                <a:effectLst/>
                <a:ea typeface="Calibri" panose="020F0502020204030204" pitchFamily="34" charset="0"/>
              </a:rPr>
              <a:t>		2024. március 11 - április 1. közötti időszakban</a:t>
            </a:r>
            <a:endParaRPr lang="hu-HU" sz="2400" dirty="0">
              <a:effectLst/>
              <a:ea typeface="Calibri" panose="020F0502020204030204" pitchFamily="34" charset="0"/>
            </a:endParaRPr>
          </a:p>
          <a:p>
            <a:pPr marL="0" indent="0">
              <a:buNone/>
            </a:pPr>
            <a:endParaRPr lang="hu-HU" sz="2400" dirty="0"/>
          </a:p>
          <a:p>
            <a:pPr marL="0" indent="0" algn="just">
              <a:buNone/>
            </a:pPr>
            <a:r>
              <a:rPr lang="hu-HU" sz="2400" dirty="0"/>
              <a:t>A jelölt, lista állításához szükséges ajánlások számát a választást kitűző határozatban, egész számra felfelé kerekítve kell megállapítani. [</a:t>
            </a:r>
            <a:r>
              <a:rPr lang="hu-HU" sz="2400" dirty="0" err="1"/>
              <a:t>Ve</a:t>
            </a:r>
            <a:r>
              <a:rPr lang="hu-HU" sz="2400" dirty="0"/>
              <a:t>. 316.§]</a:t>
            </a:r>
          </a:p>
        </p:txBody>
      </p:sp>
    </p:spTree>
    <p:extLst>
      <p:ext uri="{BB962C8B-B14F-4D97-AF65-F5344CB8AC3E}">
        <p14:creationId xmlns:p14="http://schemas.microsoft.com/office/powerpoint/2010/main" val="3273885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0BD0A56-CC22-E5AB-545C-BE22D6D1F694}"/>
              </a:ext>
            </a:extLst>
          </p:cNvPr>
          <p:cNvSpPr>
            <a:spLocks noGrp="1"/>
          </p:cNvSpPr>
          <p:nvPr>
            <p:ph type="title"/>
          </p:nvPr>
        </p:nvSpPr>
        <p:spPr>
          <a:xfrm>
            <a:off x="428625" y="365125"/>
            <a:ext cx="10582275" cy="1325563"/>
          </a:xfrm>
        </p:spPr>
        <p:txBody>
          <a:bodyPr>
            <a:normAutofit/>
          </a:bodyPr>
          <a:lstStyle/>
          <a:p>
            <a:r>
              <a:rPr lang="hu-HU" sz="3000" b="1" dirty="0"/>
              <a:t>Nemzetiségi önkormányzati képviselők száma (Njtv. 51-52. §)</a:t>
            </a:r>
          </a:p>
        </p:txBody>
      </p:sp>
      <p:sp>
        <p:nvSpPr>
          <p:cNvPr id="3" name="Tartalom helye 2">
            <a:extLst>
              <a:ext uri="{FF2B5EF4-FFF2-40B4-BE49-F238E27FC236}">
                <a16:creationId xmlns:a16="http://schemas.microsoft.com/office/drawing/2014/main" id="{BC3899DB-2A56-DF83-A8A4-3C0073CD27DC}"/>
              </a:ext>
            </a:extLst>
          </p:cNvPr>
          <p:cNvSpPr>
            <a:spLocks noGrp="1"/>
          </p:cNvSpPr>
          <p:nvPr>
            <p:ph idx="1"/>
          </p:nvPr>
        </p:nvSpPr>
        <p:spPr>
          <a:xfrm>
            <a:off x="428625" y="1451294"/>
            <a:ext cx="11239500" cy="4966283"/>
          </a:xfrm>
        </p:spPr>
        <p:txBody>
          <a:bodyPr>
            <a:normAutofit fontScale="47500" lnSpcReduction="20000"/>
          </a:bodyPr>
          <a:lstStyle/>
          <a:p>
            <a:pPr marL="0" indent="0">
              <a:buNone/>
            </a:pPr>
            <a:endParaRPr lang="hu-HU" sz="3400" b="1" dirty="0"/>
          </a:p>
          <a:p>
            <a:pPr marL="0" indent="0">
              <a:buNone/>
            </a:pPr>
            <a:r>
              <a:rPr lang="hu-HU" sz="3400" b="1" dirty="0"/>
              <a:t>A települési nemzetiségi önkormányzati képviselők száma  </a:t>
            </a:r>
          </a:p>
          <a:p>
            <a:pPr marL="0" indent="0">
              <a:buNone/>
            </a:pPr>
            <a:r>
              <a:rPr lang="hu-HU" sz="3400" dirty="0"/>
              <a:t>a) három fő, ha a nemzetiségi névjegyzékben szereplő választópolgárok száma a </a:t>
            </a:r>
            <a:r>
              <a:rPr lang="hu-HU" sz="3400" u="sng" dirty="0"/>
              <a:t>választás kitűzésének napján </a:t>
            </a:r>
            <a:r>
              <a:rPr lang="hu-HU" sz="3400" dirty="0"/>
              <a:t>a településen kevesebb mint száz fő,</a:t>
            </a:r>
          </a:p>
          <a:p>
            <a:pPr marL="0" indent="0">
              <a:buNone/>
            </a:pPr>
            <a:r>
              <a:rPr lang="hu-HU" sz="3400" dirty="0"/>
              <a:t>b) öt fő, ha a nemzetiségi névjegyzékben szereplő választópolgárok száma a </a:t>
            </a:r>
            <a:r>
              <a:rPr lang="hu-HU" sz="3400" u="sng" dirty="0"/>
              <a:t>választás kitűzésének napján </a:t>
            </a:r>
            <a:r>
              <a:rPr lang="hu-HU" sz="3400" dirty="0"/>
              <a:t>a településen legalább száz fő.</a:t>
            </a:r>
          </a:p>
          <a:p>
            <a:pPr marL="0" indent="0">
              <a:buNone/>
            </a:pPr>
            <a:endParaRPr lang="hu-HU" sz="3400" dirty="0"/>
          </a:p>
          <a:p>
            <a:pPr marL="0" indent="0">
              <a:buNone/>
            </a:pPr>
            <a:r>
              <a:rPr lang="hu-HU" sz="3400" b="1" dirty="0"/>
              <a:t>A területi nemzetiségi önkormányzati képviselők száma hét fő</a:t>
            </a:r>
            <a:r>
              <a:rPr lang="hu-HU" sz="3400" dirty="0"/>
              <a:t>.</a:t>
            </a:r>
          </a:p>
          <a:p>
            <a:pPr marL="0" indent="0">
              <a:buNone/>
            </a:pPr>
            <a:endParaRPr lang="hu-HU" sz="3400" dirty="0"/>
          </a:p>
          <a:p>
            <a:pPr marL="0" indent="0">
              <a:buNone/>
            </a:pPr>
            <a:r>
              <a:rPr lang="hu-HU" sz="3400" b="1" dirty="0"/>
              <a:t>Az országos nemzetiségi önkormányzati képviselők száma  </a:t>
            </a:r>
          </a:p>
          <a:p>
            <a:pPr marL="0" indent="0">
              <a:buNone/>
            </a:pPr>
            <a:r>
              <a:rPr lang="hu-HU" sz="3400" dirty="0"/>
              <a:t>a) tizenöt fő, ha a nemzetiségi névjegyzékben szereplő választópolgárok száma </a:t>
            </a:r>
            <a:r>
              <a:rPr lang="hu-HU" sz="3400" u="sng" dirty="0"/>
              <a:t>a választás kitűzésének napján </a:t>
            </a:r>
            <a:r>
              <a:rPr lang="hu-HU" sz="3400" dirty="0"/>
              <a:t>nem több mint ötezer,</a:t>
            </a:r>
          </a:p>
          <a:p>
            <a:pPr marL="0" indent="0">
              <a:buNone/>
            </a:pPr>
            <a:r>
              <a:rPr lang="hu-HU" sz="3400" dirty="0"/>
              <a:t>b) huszonhárom fő, ha a nemzetiségi névjegyzékben szereplő választópolgárok száma a választás kitűzésének napján több mint ötezer,</a:t>
            </a:r>
          </a:p>
          <a:p>
            <a:pPr marL="0" indent="0" algn="just">
              <a:buNone/>
            </a:pPr>
            <a:r>
              <a:rPr lang="hu-HU" sz="3400" dirty="0"/>
              <a:t>c) harmincegy fő, ha a nemzetiségi névjegyzékben szereplő választópolgárok száma a választás kitűzésének napján több mint tízezer,</a:t>
            </a:r>
          </a:p>
          <a:p>
            <a:pPr marL="0" indent="0">
              <a:buNone/>
            </a:pPr>
            <a:r>
              <a:rPr lang="hu-HU" sz="3400" dirty="0"/>
              <a:t>d) harminckilenc fő, ha a nemzetiségi névjegyzékben szereplő választópolgárok száma a választás kitűzésének napján több mint huszonötezer,</a:t>
            </a:r>
          </a:p>
          <a:p>
            <a:pPr marL="0" indent="0">
              <a:buNone/>
            </a:pPr>
            <a:r>
              <a:rPr lang="hu-HU" sz="3400" dirty="0"/>
              <a:t>e) negyvenhét fő, ha a nemzetiségi névjegyzékben szereplő választópolgárok száma a választás kitűzésének napján több mint ötvenezer.</a:t>
            </a:r>
          </a:p>
          <a:p>
            <a:endParaRPr lang="hu-HU" dirty="0"/>
          </a:p>
        </p:txBody>
      </p:sp>
    </p:spTree>
    <p:extLst>
      <p:ext uri="{BB962C8B-B14F-4D97-AF65-F5344CB8AC3E}">
        <p14:creationId xmlns:p14="http://schemas.microsoft.com/office/powerpoint/2010/main" val="2607897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D341957-286D-D6AC-354F-CC0FFFF597CE}"/>
              </a:ext>
            </a:extLst>
          </p:cNvPr>
          <p:cNvSpPr>
            <a:spLocks noGrp="1"/>
          </p:cNvSpPr>
          <p:nvPr>
            <p:ph type="title"/>
          </p:nvPr>
        </p:nvSpPr>
        <p:spPr>
          <a:xfrm>
            <a:off x="695325" y="365125"/>
            <a:ext cx="10315575" cy="1325563"/>
          </a:xfrm>
        </p:spPr>
        <p:txBody>
          <a:bodyPr/>
          <a:lstStyle/>
          <a:p>
            <a:r>
              <a:rPr lang="hu-HU" dirty="0"/>
              <a:t>Nemzetiségi névjegyzék</a:t>
            </a:r>
          </a:p>
        </p:txBody>
      </p:sp>
      <p:sp>
        <p:nvSpPr>
          <p:cNvPr id="3" name="Tartalom helye 2">
            <a:extLst>
              <a:ext uri="{FF2B5EF4-FFF2-40B4-BE49-F238E27FC236}">
                <a16:creationId xmlns:a16="http://schemas.microsoft.com/office/drawing/2014/main" id="{1D1B15D0-9C05-C2EF-13E2-FABFD6DD2F0C}"/>
              </a:ext>
            </a:extLst>
          </p:cNvPr>
          <p:cNvSpPr>
            <a:spLocks noGrp="1"/>
          </p:cNvSpPr>
          <p:nvPr>
            <p:ph idx="1"/>
          </p:nvPr>
        </p:nvSpPr>
        <p:spPr>
          <a:xfrm>
            <a:off x="695325" y="1825625"/>
            <a:ext cx="10658475" cy="4248004"/>
          </a:xfrm>
        </p:spPr>
        <p:txBody>
          <a:bodyPr>
            <a:normAutofit lnSpcReduction="10000"/>
          </a:bodyPr>
          <a:lstStyle/>
          <a:p>
            <a:pPr marL="0" indent="0">
              <a:buNone/>
            </a:pPr>
            <a:endParaRPr lang="hu-HU" sz="2400" dirty="0"/>
          </a:p>
          <a:p>
            <a:pPr marL="0" indent="0">
              <a:buNone/>
            </a:pPr>
            <a:r>
              <a:rPr lang="hu-HU" sz="2400" dirty="0"/>
              <a:t>A nemzetiségi névjegyzékben szereplő választópolgárok száma elérhető a valasztas.hu oldalon a </a:t>
            </a:r>
            <a:r>
              <a:rPr lang="hu-HU" sz="2400" b="1" i="1" dirty="0"/>
              <a:t>Nyilvántartások</a:t>
            </a:r>
            <a:r>
              <a:rPr lang="hu-HU" sz="2400" b="1" dirty="0"/>
              <a:t> </a:t>
            </a:r>
            <a:r>
              <a:rPr lang="hu-HU" sz="2400" b="1" i="1" dirty="0"/>
              <a:t>fül</a:t>
            </a:r>
            <a:r>
              <a:rPr lang="hu-HU" sz="2400" b="1" dirty="0"/>
              <a:t> </a:t>
            </a:r>
            <a:r>
              <a:rPr lang="hu-HU" sz="2400" dirty="0"/>
              <a:t>alatt.</a:t>
            </a:r>
            <a:br>
              <a:rPr lang="hu-HU" sz="2400" dirty="0"/>
            </a:br>
            <a:br>
              <a:rPr lang="hu-HU" sz="2400" dirty="0"/>
            </a:br>
            <a:r>
              <a:rPr lang="hu-HU" sz="2400" dirty="0">
                <a:hlinkClick r:id="rId2"/>
              </a:rPr>
              <a:t>https://www.valasztas.hu/nemzetisegi-nevjegyzeki-nyilvantartas</a:t>
            </a:r>
            <a:endParaRPr lang="hu-HU" sz="2400" dirty="0"/>
          </a:p>
          <a:p>
            <a:pPr marL="0" indent="0">
              <a:buNone/>
            </a:pPr>
            <a:br>
              <a:rPr lang="hu-HU" sz="2400" dirty="0"/>
            </a:br>
            <a:r>
              <a:rPr lang="hu-HU" sz="2400" kern="0" dirty="0">
                <a:effectLst/>
                <a:ea typeface="Times New Roman" panose="02020603050405020304" pitchFamily="18" charset="0"/>
              </a:rPr>
              <a:t>Regisztráció bármikor megtehető.</a:t>
            </a:r>
          </a:p>
          <a:p>
            <a:pPr marL="0" indent="0">
              <a:buNone/>
            </a:pPr>
            <a:r>
              <a:rPr lang="hu-HU" sz="2400" kern="0" dirty="0">
                <a:ea typeface="Times New Roman" panose="02020603050405020304" pitchFamily="18" charset="0"/>
              </a:rPr>
              <a:t>2024. évi általános nemzetiségi választásokon </a:t>
            </a:r>
            <a:r>
              <a:rPr lang="hu-HU" sz="2400" kern="0" dirty="0">
                <a:effectLst/>
                <a:ea typeface="Times New Roman" panose="02020603050405020304" pitchFamily="18" charset="0"/>
              </a:rPr>
              <a:t>csak az szavazhat, </a:t>
            </a:r>
            <a:endParaRPr lang="hu-HU" sz="2400" kern="0" dirty="0">
              <a:ea typeface="Times New Roman" panose="02020603050405020304" pitchFamily="18" charset="0"/>
            </a:endParaRPr>
          </a:p>
          <a:p>
            <a:pPr marL="0" indent="0">
              <a:buNone/>
            </a:pPr>
            <a:r>
              <a:rPr lang="hu-HU" sz="2400" kern="0" dirty="0">
                <a:effectLst/>
                <a:ea typeface="Times New Roman" panose="02020603050405020304" pitchFamily="18" charset="0"/>
              </a:rPr>
              <a:t>aki </a:t>
            </a:r>
            <a:r>
              <a:rPr lang="hu-HU" sz="2400" b="1" kern="0" dirty="0">
                <a:effectLst/>
                <a:ea typeface="Times New Roman" panose="02020603050405020304" pitchFamily="18" charset="0"/>
              </a:rPr>
              <a:t>május 31-én 16 óráig </a:t>
            </a:r>
            <a:r>
              <a:rPr lang="hu-HU" sz="2400" kern="0" dirty="0">
                <a:effectLst/>
                <a:ea typeface="Times New Roman" panose="02020603050405020304" pitchFamily="18" charset="0"/>
              </a:rPr>
              <a:t>kéri névjegyzékbe vételét.</a:t>
            </a:r>
            <a:br>
              <a:rPr lang="hu-HU" sz="2400" kern="0" dirty="0">
                <a:effectLst/>
                <a:ea typeface="Times New Roman" panose="02020603050405020304" pitchFamily="18" charset="0"/>
              </a:rPr>
            </a:br>
            <a:endParaRPr lang="hu-HU" sz="2400" kern="0" dirty="0">
              <a:effectLst/>
              <a:ea typeface="Times New Roman" panose="02020603050405020304" pitchFamily="18" charset="0"/>
            </a:endParaRPr>
          </a:p>
          <a:p>
            <a:pPr marL="0" indent="0">
              <a:buNone/>
            </a:pPr>
            <a:r>
              <a:rPr lang="hu-HU" sz="2400" dirty="0"/>
              <a:t>A kor8bbi választásokkor már regisztrált választóknak nem kell újra regisztrálniuk!</a:t>
            </a:r>
          </a:p>
        </p:txBody>
      </p:sp>
    </p:spTree>
    <p:extLst>
      <p:ext uri="{BB962C8B-B14F-4D97-AF65-F5344CB8AC3E}">
        <p14:creationId xmlns:p14="http://schemas.microsoft.com/office/powerpoint/2010/main" val="1612521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7">
            <a:extLst>
              <a:ext uri="{FF2B5EF4-FFF2-40B4-BE49-F238E27FC236}">
                <a16:creationId xmlns:a16="http://schemas.microsoft.com/office/drawing/2014/main" id="{450262FB-EE8C-36DE-7797-895087C71A42}"/>
              </a:ext>
            </a:extLst>
          </p:cNvPr>
          <p:cNvSpPr txBox="1">
            <a:spLocks/>
          </p:cNvSpPr>
          <p:nvPr/>
        </p:nvSpPr>
        <p:spPr>
          <a:xfrm>
            <a:off x="514350" y="422275"/>
            <a:ext cx="10172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a:lstStyle>
          <a:p>
            <a:r>
              <a:rPr lang="hu-HU" dirty="0"/>
              <a:t>Kérelem benyújtása</a:t>
            </a:r>
          </a:p>
        </p:txBody>
      </p:sp>
      <p:sp>
        <p:nvSpPr>
          <p:cNvPr id="5" name="AutoShape 3">
            <a:extLst>
              <a:ext uri="{FF2B5EF4-FFF2-40B4-BE49-F238E27FC236}">
                <a16:creationId xmlns:a16="http://schemas.microsoft.com/office/drawing/2014/main" id="{7EDA762B-F13A-0B20-CDFA-DE6458CDB9BF}"/>
              </a:ext>
            </a:extLst>
          </p:cNvPr>
          <p:cNvSpPr>
            <a:spLocks noChangeAspect="1" noChangeArrowheads="1" noTextEdit="1"/>
          </p:cNvSpPr>
          <p:nvPr/>
        </p:nvSpPr>
        <p:spPr bwMode="auto">
          <a:xfrm>
            <a:off x="73025" y="739775"/>
            <a:ext cx="12045950" cy="537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6" name="Rectangle 5">
            <a:extLst>
              <a:ext uri="{FF2B5EF4-FFF2-40B4-BE49-F238E27FC236}">
                <a16:creationId xmlns:a16="http://schemas.microsoft.com/office/drawing/2014/main" id="{B442E796-CFFB-7B5A-4F0F-9ED1A54AF035}"/>
              </a:ext>
            </a:extLst>
          </p:cNvPr>
          <p:cNvSpPr>
            <a:spLocks noChangeArrowheads="1"/>
          </p:cNvSpPr>
          <p:nvPr/>
        </p:nvSpPr>
        <p:spPr bwMode="auto">
          <a:xfrm>
            <a:off x="88898" y="1430339"/>
            <a:ext cx="3346451" cy="914401"/>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79F87E90-9E7F-B06F-60FD-F0B5D1D40C73}"/>
              </a:ext>
            </a:extLst>
          </p:cNvPr>
          <p:cNvSpPr>
            <a:spLocks noChangeArrowheads="1"/>
          </p:cNvSpPr>
          <p:nvPr/>
        </p:nvSpPr>
        <p:spPr bwMode="auto">
          <a:xfrm>
            <a:off x="3435349" y="1423990"/>
            <a:ext cx="1495425" cy="893762"/>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FBF09B6F-ADB2-0C79-D1FF-0E72F7E9F47E}"/>
              </a:ext>
            </a:extLst>
          </p:cNvPr>
          <p:cNvSpPr>
            <a:spLocks noChangeArrowheads="1"/>
          </p:cNvSpPr>
          <p:nvPr/>
        </p:nvSpPr>
        <p:spPr bwMode="auto">
          <a:xfrm>
            <a:off x="4930774" y="1420020"/>
            <a:ext cx="2343151" cy="897732"/>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5401EC66-6D3F-B64D-2863-2C587D9BF941}"/>
              </a:ext>
            </a:extLst>
          </p:cNvPr>
          <p:cNvSpPr>
            <a:spLocks noChangeArrowheads="1"/>
          </p:cNvSpPr>
          <p:nvPr/>
        </p:nvSpPr>
        <p:spPr bwMode="auto">
          <a:xfrm>
            <a:off x="7273925" y="1431927"/>
            <a:ext cx="2238376" cy="885825"/>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98026C81-BEB8-F260-2D7B-DD492C53A862}"/>
              </a:ext>
            </a:extLst>
          </p:cNvPr>
          <p:cNvSpPr>
            <a:spLocks noChangeArrowheads="1"/>
          </p:cNvSpPr>
          <p:nvPr/>
        </p:nvSpPr>
        <p:spPr bwMode="auto">
          <a:xfrm>
            <a:off x="9497438" y="1420021"/>
            <a:ext cx="1219200" cy="874712"/>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F8E64EBC-9006-7EE2-FEB0-77AC8D1AF3A0}"/>
              </a:ext>
            </a:extLst>
          </p:cNvPr>
          <p:cNvSpPr>
            <a:spLocks noChangeArrowheads="1"/>
          </p:cNvSpPr>
          <p:nvPr/>
        </p:nvSpPr>
        <p:spPr bwMode="auto">
          <a:xfrm>
            <a:off x="10731501" y="1397001"/>
            <a:ext cx="1371600" cy="920751"/>
          </a:xfrm>
          <a:prstGeom prst="rect">
            <a:avLst/>
          </a:prstGeom>
          <a:solidFill>
            <a:srgbClr val="8FAA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68029A72-8F39-58E5-07E9-084BB44E638E}"/>
              </a:ext>
            </a:extLst>
          </p:cNvPr>
          <p:cNvSpPr>
            <a:spLocks noChangeArrowheads="1"/>
          </p:cNvSpPr>
          <p:nvPr/>
        </p:nvSpPr>
        <p:spPr bwMode="auto">
          <a:xfrm>
            <a:off x="88898" y="2344740"/>
            <a:ext cx="3346451"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77A9E4F2-8E30-4154-EAC7-B94A40103EBD}"/>
              </a:ext>
            </a:extLst>
          </p:cNvPr>
          <p:cNvSpPr>
            <a:spLocks noChangeArrowheads="1"/>
          </p:cNvSpPr>
          <p:nvPr/>
        </p:nvSpPr>
        <p:spPr bwMode="auto">
          <a:xfrm>
            <a:off x="3435349" y="2317752"/>
            <a:ext cx="1495425"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83AB6FBE-BB04-5C6A-B30C-1E143D446BE7}"/>
              </a:ext>
            </a:extLst>
          </p:cNvPr>
          <p:cNvSpPr>
            <a:spLocks noChangeArrowheads="1"/>
          </p:cNvSpPr>
          <p:nvPr/>
        </p:nvSpPr>
        <p:spPr bwMode="auto">
          <a:xfrm>
            <a:off x="4930774" y="2317752"/>
            <a:ext cx="2343151"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63CE3414-53D5-B688-B4ED-8BC6C01B2D1C}"/>
              </a:ext>
            </a:extLst>
          </p:cNvPr>
          <p:cNvSpPr>
            <a:spLocks noChangeArrowheads="1"/>
          </p:cNvSpPr>
          <p:nvPr/>
        </p:nvSpPr>
        <p:spPr bwMode="auto">
          <a:xfrm>
            <a:off x="7259063" y="2317752"/>
            <a:ext cx="2238376"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1A16CA1B-CD21-1751-35A8-0BA6A5A235CD}"/>
              </a:ext>
            </a:extLst>
          </p:cNvPr>
          <p:cNvSpPr>
            <a:spLocks noChangeArrowheads="1"/>
          </p:cNvSpPr>
          <p:nvPr/>
        </p:nvSpPr>
        <p:spPr bwMode="auto">
          <a:xfrm>
            <a:off x="9497438" y="2294733"/>
            <a:ext cx="12192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CE0F5614-A9E1-9C90-F0CC-159C4D5FA6C1}"/>
              </a:ext>
            </a:extLst>
          </p:cNvPr>
          <p:cNvSpPr>
            <a:spLocks noChangeArrowheads="1"/>
          </p:cNvSpPr>
          <p:nvPr/>
        </p:nvSpPr>
        <p:spPr bwMode="auto">
          <a:xfrm>
            <a:off x="10731501" y="2317752"/>
            <a:ext cx="13716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826C4DB3-1396-65E6-D8BF-025E8FA95A04}"/>
              </a:ext>
            </a:extLst>
          </p:cNvPr>
          <p:cNvSpPr>
            <a:spLocks noChangeArrowheads="1"/>
          </p:cNvSpPr>
          <p:nvPr/>
        </p:nvSpPr>
        <p:spPr bwMode="auto">
          <a:xfrm>
            <a:off x="88898" y="2689227"/>
            <a:ext cx="3346451" cy="369888"/>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a:highlight>
                <a:srgbClr val="FFFF00"/>
              </a:highlight>
              <a:latin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60238B34-8F30-044B-E8BD-A55C6AAB1BFE}"/>
              </a:ext>
            </a:extLst>
          </p:cNvPr>
          <p:cNvSpPr>
            <a:spLocks noChangeArrowheads="1"/>
          </p:cNvSpPr>
          <p:nvPr/>
        </p:nvSpPr>
        <p:spPr bwMode="auto">
          <a:xfrm>
            <a:off x="3435349" y="2689227"/>
            <a:ext cx="1495425" cy="369888"/>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dirty="0">
              <a:highlight>
                <a:srgbClr val="FFFF00"/>
              </a:highlight>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F4E84F32-EA5A-3345-CFEF-5833514E2EE3}"/>
              </a:ext>
            </a:extLst>
          </p:cNvPr>
          <p:cNvSpPr>
            <a:spLocks noChangeArrowheads="1"/>
          </p:cNvSpPr>
          <p:nvPr/>
        </p:nvSpPr>
        <p:spPr bwMode="auto">
          <a:xfrm>
            <a:off x="4930774" y="2687639"/>
            <a:ext cx="2343151" cy="371475"/>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dirty="0">
              <a:highlight>
                <a:srgbClr val="FFFF00"/>
              </a:highlight>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4C61795A-1381-429B-460C-64206F6A4E98}"/>
              </a:ext>
            </a:extLst>
          </p:cNvPr>
          <p:cNvSpPr>
            <a:spLocks noChangeArrowheads="1"/>
          </p:cNvSpPr>
          <p:nvPr/>
        </p:nvSpPr>
        <p:spPr bwMode="auto">
          <a:xfrm>
            <a:off x="7259063" y="2687639"/>
            <a:ext cx="2238376" cy="371475"/>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a:highlight>
                <a:srgbClr val="FFFF00"/>
              </a:highlight>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FB327181-EE18-9EDD-A27D-493534ACED3E}"/>
              </a:ext>
            </a:extLst>
          </p:cNvPr>
          <p:cNvSpPr>
            <a:spLocks noChangeArrowheads="1"/>
          </p:cNvSpPr>
          <p:nvPr/>
        </p:nvSpPr>
        <p:spPr bwMode="auto">
          <a:xfrm>
            <a:off x="9497438" y="2664620"/>
            <a:ext cx="1219200" cy="371475"/>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a:highlight>
                <a:srgbClr val="FFFF00"/>
              </a:highlight>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07E2057F-C6BA-E955-F267-B5C6EA3BA283}"/>
              </a:ext>
            </a:extLst>
          </p:cNvPr>
          <p:cNvSpPr>
            <a:spLocks noChangeArrowheads="1"/>
          </p:cNvSpPr>
          <p:nvPr/>
        </p:nvSpPr>
        <p:spPr bwMode="auto">
          <a:xfrm>
            <a:off x="10731501" y="2687639"/>
            <a:ext cx="1371600" cy="371475"/>
          </a:xfrm>
          <a:prstGeom prst="rect">
            <a:avLst/>
          </a:prstGeom>
          <a:solidFill>
            <a:schemeClr val="accent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hu-HU">
              <a:highlight>
                <a:srgbClr val="FFFF00"/>
              </a:highlight>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FDB99438-0145-7BB1-A24F-75BC5EF07685}"/>
              </a:ext>
            </a:extLst>
          </p:cNvPr>
          <p:cNvSpPr>
            <a:spLocks noChangeArrowheads="1"/>
          </p:cNvSpPr>
          <p:nvPr/>
        </p:nvSpPr>
        <p:spPr bwMode="auto">
          <a:xfrm>
            <a:off x="88898" y="3059115"/>
            <a:ext cx="3346451"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25" name="Rectangle 24">
            <a:extLst>
              <a:ext uri="{FF2B5EF4-FFF2-40B4-BE49-F238E27FC236}">
                <a16:creationId xmlns:a16="http://schemas.microsoft.com/office/drawing/2014/main" id="{5633B147-9460-1850-566E-E30EA929512D}"/>
              </a:ext>
            </a:extLst>
          </p:cNvPr>
          <p:cNvSpPr>
            <a:spLocks noChangeArrowheads="1"/>
          </p:cNvSpPr>
          <p:nvPr/>
        </p:nvSpPr>
        <p:spPr bwMode="auto">
          <a:xfrm>
            <a:off x="3435349" y="3059115"/>
            <a:ext cx="1495425"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E537DF0C-62E0-0FD9-4C17-21645D5A1B6F}"/>
              </a:ext>
            </a:extLst>
          </p:cNvPr>
          <p:cNvSpPr>
            <a:spLocks noChangeArrowheads="1"/>
          </p:cNvSpPr>
          <p:nvPr/>
        </p:nvSpPr>
        <p:spPr bwMode="auto">
          <a:xfrm>
            <a:off x="4930774" y="3059115"/>
            <a:ext cx="2343151"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27" name="Rectangle 26">
            <a:extLst>
              <a:ext uri="{FF2B5EF4-FFF2-40B4-BE49-F238E27FC236}">
                <a16:creationId xmlns:a16="http://schemas.microsoft.com/office/drawing/2014/main" id="{E6768CE9-07C6-F80F-78E3-21F1FAB6BA9B}"/>
              </a:ext>
            </a:extLst>
          </p:cNvPr>
          <p:cNvSpPr>
            <a:spLocks noChangeArrowheads="1"/>
          </p:cNvSpPr>
          <p:nvPr/>
        </p:nvSpPr>
        <p:spPr bwMode="auto">
          <a:xfrm>
            <a:off x="7259063" y="3059115"/>
            <a:ext cx="2238376"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024D1C36-45CA-BEE1-ECB1-CB5F105DEE3C}"/>
              </a:ext>
            </a:extLst>
          </p:cNvPr>
          <p:cNvSpPr>
            <a:spLocks noChangeArrowheads="1"/>
          </p:cNvSpPr>
          <p:nvPr/>
        </p:nvSpPr>
        <p:spPr bwMode="auto">
          <a:xfrm>
            <a:off x="9497438" y="3036096"/>
            <a:ext cx="1219200"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9A75D1CD-0DDB-17D7-CF15-56996382663D}"/>
              </a:ext>
            </a:extLst>
          </p:cNvPr>
          <p:cNvSpPr>
            <a:spLocks noChangeArrowheads="1"/>
          </p:cNvSpPr>
          <p:nvPr/>
        </p:nvSpPr>
        <p:spPr bwMode="auto">
          <a:xfrm>
            <a:off x="10731501" y="3059115"/>
            <a:ext cx="1371600"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3CC6CE0C-233C-5CB7-C633-070FC13F96FD}"/>
              </a:ext>
            </a:extLst>
          </p:cNvPr>
          <p:cNvSpPr>
            <a:spLocks noChangeArrowheads="1"/>
          </p:cNvSpPr>
          <p:nvPr/>
        </p:nvSpPr>
        <p:spPr bwMode="auto">
          <a:xfrm>
            <a:off x="88898" y="3430590"/>
            <a:ext cx="3346451"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E751BF41-AC57-0C04-9D63-D22C2116B746}"/>
              </a:ext>
            </a:extLst>
          </p:cNvPr>
          <p:cNvSpPr>
            <a:spLocks noChangeArrowheads="1"/>
          </p:cNvSpPr>
          <p:nvPr/>
        </p:nvSpPr>
        <p:spPr bwMode="auto">
          <a:xfrm>
            <a:off x="3435349" y="3430590"/>
            <a:ext cx="1495425"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92E650FF-FE88-4484-84D6-BA639111F417}"/>
              </a:ext>
            </a:extLst>
          </p:cNvPr>
          <p:cNvSpPr>
            <a:spLocks noChangeArrowheads="1"/>
          </p:cNvSpPr>
          <p:nvPr/>
        </p:nvSpPr>
        <p:spPr bwMode="auto">
          <a:xfrm>
            <a:off x="4930774" y="3430590"/>
            <a:ext cx="2343151"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3" name="Rectangle 32">
            <a:extLst>
              <a:ext uri="{FF2B5EF4-FFF2-40B4-BE49-F238E27FC236}">
                <a16:creationId xmlns:a16="http://schemas.microsoft.com/office/drawing/2014/main" id="{E6C5C495-826C-52B2-F69E-417213DBCFFC}"/>
              </a:ext>
            </a:extLst>
          </p:cNvPr>
          <p:cNvSpPr>
            <a:spLocks noChangeArrowheads="1"/>
          </p:cNvSpPr>
          <p:nvPr/>
        </p:nvSpPr>
        <p:spPr bwMode="auto">
          <a:xfrm>
            <a:off x="7259063" y="3430590"/>
            <a:ext cx="2238376"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4" name="Rectangle 33">
            <a:extLst>
              <a:ext uri="{FF2B5EF4-FFF2-40B4-BE49-F238E27FC236}">
                <a16:creationId xmlns:a16="http://schemas.microsoft.com/office/drawing/2014/main" id="{8AB5F364-3716-75D9-7422-2DD24BEC839D}"/>
              </a:ext>
            </a:extLst>
          </p:cNvPr>
          <p:cNvSpPr>
            <a:spLocks noChangeArrowheads="1"/>
          </p:cNvSpPr>
          <p:nvPr/>
        </p:nvSpPr>
        <p:spPr bwMode="auto">
          <a:xfrm>
            <a:off x="9497438" y="3407571"/>
            <a:ext cx="1219200"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5" name="Rectangle 34">
            <a:extLst>
              <a:ext uri="{FF2B5EF4-FFF2-40B4-BE49-F238E27FC236}">
                <a16:creationId xmlns:a16="http://schemas.microsoft.com/office/drawing/2014/main" id="{2FB463B2-AB23-53FD-67AD-037214D99B52}"/>
              </a:ext>
            </a:extLst>
          </p:cNvPr>
          <p:cNvSpPr>
            <a:spLocks noChangeArrowheads="1"/>
          </p:cNvSpPr>
          <p:nvPr/>
        </p:nvSpPr>
        <p:spPr bwMode="auto">
          <a:xfrm>
            <a:off x="10731501" y="3430590"/>
            <a:ext cx="1371600" cy="369888"/>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6" name="Rectangle 35">
            <a:extLst>
              <a:ext uri="{FF2B5EF4-FFF2-40B4-BE49-F238E27FC236}">
                <a16:creationId xmlns:a16="http://schemas.microsoft.com/office/drawing/2014/main" id="{54FA4110-075B-D985-7CFF-80AA842E335B}"/>
              </a:ext>
            </a:extLst>
          </p:cNvPr>
          <p:cNvSpPr>
            <a:spLocks noChangeArrowheads="1"/>
          </p:cNvSpPr>
          <p:nvPr/>
        </p:nvSpPr>
        <p:spPr bwMode="auto">
          <a:xfrm>
            <a:off x="88898" y="3800478"/>
            <a:ext cx="3346451"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7" name="Rectangle 36">
            <a:extLst>
              <a:ext uri="{FF2B5EF4-FFF2-40B4-BE49-F238E27FC236}">
                <a16:creationId xmlns:a16="http://schemas.microsoft.com/office/drawing/2014/main" id="{B2D57F7B-DE48-E362-56A9-CC02F25F277E}"/>
              </a:ext>
            </a:extLst>
          </p:cNvPr>
          <p:cNvSpPr>
            <a:spLocks noChangeArrowheads="1"/>
          </p:cNvSpPr>
          <p:nvPr/>
        </p:nvSpPr>
        <p:spPr bwMode="auto">
          <a:xfrm>
            <a:off x="3435349" y="3800478"/>
            <a:ext cx="1495425"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8" name="Rectangle 37">
            <a:extLst>
              <a:ext uri="{FF2B5EF4-FFF2-40B4-BE49-F238E27FC236}">
                <a16:creationId xmlns:a16="http://schemas.microsoft.com/office/drawing/2014/main" id="{3542654A-F255-08A6-8EB4-82D576AF2402}"/>
              </a:ext>
            </a:extLst>
          </p:cNvPr>
          <p:cNvSpPr>
            <a:spLocks noChangeArrowheads="1"/>
          </p:cNvSpPr>
          <p:nvPr/>
        </p:nvSpPr>
        <p:spPr bwMode="auto">
          <a:xfrm>
            <a:off x="4930774" y="3800478"/>
            <a:ext cx="2343151"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39" name="Rectangle 38">
            <a:extLst>
              <a:ext uri="{FF2B5EF4-FFF2-40B4-BE49-F238E27FC236}">
                <a16:creationId xmlns:a16="http://schemas.microsoft.com/office/drawing/2014/main" id="{C9BE61B2-2129-2059-B445-D9531A990F24}"/>
              </a:ext>
            </a:extLst>
          </p:cNvPr>
          <p:cNvSpPr>
            <a:spLocks noChangeArrowheads="1"/>
          </p:cNvSpPr>
          <p:nvPr/>
        </p:nvSpPr>
        <p:spPr bwMode="auto">
          <a:xfrm>
            <a:off x="7259063" y="3800478"/>
            <a:ext cx="2238376"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0" name="Rectangle 39">
            <a:extLst>
              <a:ext uri="{FF2B5EF4-FFF2-40B4-BE49-F238E27FC236}">
                <a16:creationId xmlns:a16="http://schemas.microsoft.com/office/drawing/2014/main" id="{33F59587-50A0-55F4-3338-B1111AABB7B7}"/>
              </a:ext>
            </a:extLst>
          </p:cNvPr>
          <p:cNvSpPr>
            <a:spLocks noChangeArrowheads="1"/>
          </p:cNvSpPr>
          <p:nvPr/>
        </p:nvSpPr>
        <p:spPr bwMode="auto">
          <a:xfrm>
            <a:off x="9497438" y="3777459"/>
            <a:ext cx="1219200"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1" name="Rectangle 40">
            <a:extLst>
              <a:ext uri="{FF2B5EF4-FFF2-40B4-BE49-F238E27FC236}">
                <a16:creationId xmlns:a16="http://schemas.microsoft.com/office/drawing/2014/main" id="{E6EC0780-3A14-5C8C-30DF-37337A92BACB}"/>
              </a:ext>
            </a:extLst>
          </p:cNvPr>
          <p:cNvSpPr>
            <a:spLocks noChangeArrowheads="1"/>
          </p:cNvSpPr>
          <p:nvPr/>
        </p:nvSpPr>
        <p:spPr bwMode="auto">
          <a:xfrm>
            <a:off x="10731501" y="3800478"/>
            <a:ext cx="1371600" cy="371475"/>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2" name="Rectangle 41">
            <a:extLst>
              <a:ext uri="{FF2B5EF4-FFF2-40B4-BE49-F238E27FC236}">
                <a16:creationId xmlns:a16="http://schemas.microsoft.com/office/drawing/2014/main" id="{D8261EB1-24B7-AA60-CD35-089A77EDD0C0}"/>
              </a:ext>
            </a:extLst>
          </p:cNvPr>
          <p:cNvSpPr>
            <a:spLocks noChangeArrowheads="1"/>
          </p:cNvSpPr>
          <p:nvPr/>
        </p:nvSpPr>
        <p:spPr bwMode="auto">
          <a:xfrm>
            <a:off x="88898" y="4171953"/>
            <a:ext cx="33464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3" name="Rectangle 42">
            <a:extLst>
              <a:ext uri="{FF2B5EF4-FFF2-40B4-BE49-F238E27FC236}">
                <a16:creationId xmlns:a16="http://schemas.microsoft.com/office/drawing/2014/main" id="{C0BC9C03-589B-BF6B-FEC5-068C4BA21869}"/>
              </a:ext>
            </a:extLst>
          </p:cNvPr>
          <p:cNvSpPr>
            <a:spLocks noChangeArrowheads="1"/>
          </p:cNvSpPr>
          <p:nvPr/>
        </p:nvSpPr>
        <p:spPr bwMode="auto">
          <a:xfrm>
            <a:off x="3435349" y="4171953"/>
            <a:ext cx="1495425"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4" name="Rectangle 43">
            <a:extLst>
              <a:ext uri="{FF2B5EF4-FFF2-40B4-BE49-F238E27FC236}">
                <a16:creationId xmlns:a16="http://schemas.microsoft.com/office/drawing/2014/main" id="{2757C4EC-2A4C-4010-74A0-4869DE0768E2}"/>
              </a:ext>
            </a:extLst>
          </p:cNvPr>
          <p:cNvSpPr>
            <a:spLocks noChangeArrowheads="1"/>
          </p:cNvSpPr>
          <p:nvPr/>
        </p:nvSpPr>
        <p:spPr bwMode="auto">
          <a:xfrm>
            <a:off x="4930774" y="4171953"/>
            <a:ext cx="23431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5" name="Rectangle 44">
            <a:extLst>
              <a:ext uri="{FF2B5EF4-FFF2-40B4-BE49-F238E27FC236}">
                <a16:creationId xmlns:a16="http://schemas.microsoft.com/office/drawing/2014/main" id="{C64283E1-285B-3CD0-72DA-A00F81E48483}"/>
              </a:ext>
            </a:extLst>
          </p:cNvPr>
          <p:cNvSpPr>
            <a:spLocks noChangeArrowheads="1"/>
          </p:cNvSpPr>
          <p:nvPr/>
        </p:nvSpPr>
        <p:spPr bwMode="auto">
          <a:xfrm>
            <a:off x="7273925" y="4171953"/>
            <a:ext cx="2238376"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6" name="Rectangle 45">
            <a:extLst>
              <a:ext uri="{FF2B5EF4-FFF2-40B4-BE49-F238E27FC236}">
                <a16:creationId xmlns:a16="http://schemas.microsoft.com/office/drawing/2014/main" id="{7A8624D1-F28A-F74E-C450-A082057D75D2}"/>
              </a:ext>
            </a:extLst>
          </p:cNvPr>
          <p:cNvSpPr>
            <a:spLocks noChangeArrowheads="1"/>
          </p:cNvSpPr>
          <p:nvPr/>
        </p:nvSpPr>
        <p:spPr bwMode="auto">
          <a:xfrm>
            <a:off x="9497438" y="4148934"/>
            <a:ext cx="12192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7" name="Rectangle 46">
            <a:extLst>
              <a:ext uri="{FF2B5EF4-FFF2-40B4-BE49-F238E27FC236}">
                <a16:creationId xmlns:a16="http://schemas.microsoft.com/office/drawing/2014/main" id="{B8DA0BB9-0A4A-9951-F6CF-0C65FC08206D}"/>
              </a:ext>
            </a:extLst>
          </p:cNvPr>
          <p:cNvSpPr>
            <a:spLocks noChangeArrowheads="1"/>
          </p:cNvSpPr>
          <p:nvPr/>
        </p:nvSpPr>
        <p:spPr bwMode="auto">
          <a:xfrm>
            <a:off x="10731501" y="4171953"/>
            <a:ext cx="13716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8" name="Rectangle 47">
            <a:extLst>
              <a:ext uri="{FF2B5EF4-FFF2-40B4-BE49-F238E27FC236}">
                <a16:creationId xmlns:a16="http://schemas.microsoft.com/office/drawing/2014/main" id="{6047EC37-1657-1B35-1826-AF26A6990178}"/>
              </a:ext>
            </a:extLst>
          </p:cNvPr>
          <p:cNvSpPr>
            <a:spLocks noChangeArrowheads="1"/>
          </p:cNvSpPr>
          <p:nvPr/>
        </p:nvSpPr>
        <p:spPr bwMode="auto">
          <a:xfrm>
            <a:off x="88898" y="4543428"/>
            <a:ext cx="3346451"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49" name="Rectangle 48">
            <a:extLst>
              <a:ext uri="{FF2B5EF4-FFF2-40B4-BE49-F238E27FC236}">
                <a16:creationId xmlns:a16="http://schemas.microsoft.com/office/drawing/2014/main" id="{42D8CBCE-C96D-E45D-031B-531F756B9168}"/>
              </a:ext>
            </a:extLst>
          </p:cNvPr>
          <p:cNvSpPr>
            <a:spLocks noChangeArrowheads="1"/>
          </p:cNvSpPr>
          <p:nvPr/>
        </p:nvSpPr>
        <p:spPr bwMode="auto">
          <a:xfrm>
            <a:off x="3435349" y="4543428"/>
            <a:ext cx="1495425"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0" name="Rectangle 49">
            <a:extLst>
              <a:ext uri="{FF2B5EF4-FFF2-40B4-BE49-F238E27FC236}">
                <a16:creationId xmlns:a16="http://schemas.microsoft.com/office/drawing/2014/main" id="{8AC156D0-777E-F996-361D-AA37D0BC3826}"/>
              </a:ext>
            </a:extLst>
          </p:cNvPr>
          <p:cNvSpPr>
            <a:spLocks noChangeArrowheads="1"/>
          </p:cNvSpPr>
          <p:nvPr/>
        </p:nvSpPr>
        <p:spPr bwMode="auto">
          <a:xfrm>
            <a:off x="4930774" y="4543428"/>
            <a:ext cx="2343151"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1" name="Rectangle 50">
            <a:extLst>
              <a:ext uri="{FF2B5EF4-FFF2-40B4-BE49-F238E27FC236}">
                <a16:creationId xmlns:a16="http://schemas.microsoft.com/office/drawing/2014/main" id="{8EAD23A6-B7C5-58FC-BB6B-2A419802A4DA}"/>
              </a:ext>
            </a:extLst>
          </p:cNvPr>
          <p:cNvSpPr>
            <a:spLocks noChangeArrowheads="1"/>
          </p:cNvSpPr>
          <p:nvPr/>
        </p:nvSpPr>
        <p:spPr bwMode="auto">
          <a:xfrm>
            <a:off x="7273925" y="4543428"/>
            <a:ext cx="2238376"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2" name="Rectangle 51">
            <a:extLst>
              <a:ext uri="{FF2B5EF4-FFF2-40B4-BE49-F238E27FC236}">
                <a16:creationId xmlns:a16="http://schemas.microsoft.com/office/drawing/2014/main" id="{BF26BFE2-0F02-C37E-1A11-5B452F57D6F5}"/>
              </a:ext>
            </a:extLst>
          </p:cNvPr>
          <p:cNvSpPr>
            <a:spLocks noChangeArrowheads="1"/>
          </p:cNvSpPr>
          <p:nvPr/>
        </p:nvSpPr>
        <p:spPr bwMode="auto">
          <a:xfrm>
            <a:off x="9512300" y="4543428"/>
            <a:ext cx="12192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3" name="Rectangle 52">
            <a:extLst>
              <a:ext uri="{FF2B5EF4-FFF2-40B4-BE49-F238E27FC236}">
                <a16:creationId xmlns:a16="http://schemas.microsoft.com/office/drawing/2014/main" id="{883C39EA-A349-EC7D-D997-2751E0A73EF3}"/>
              </a:ext>
            </a:extLst>
          </p:cNvPr>
          <p:cNvSpPr>
            <a:spLocks noChangeArrowheads="1"/>
          </p:cNvSpPr>
          <p:nvPr/>
        </p:nvSpPr>
        <p:spPr bwMode="auto">
          <a:xfrm>
            <a:off x="10731501" y="4543428"/>
            <a:ext cx="13716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4" name="Rectangle 53">
            <a:extLst>
              <a:ext uri="{FF2B5EF4-FFF2-40B4-BE49-F238E27FC236}">
                <a16:creationId xmlns:a16="http://schemas.microsoft.com/office/drawing/2014/main" id="{340C9E82-B3D0-3A65-3FA1-1F90F9D76293}"/>
              </a:ext>
            </a:extLst>
          </p:cNvPr>
          <p:cNvSpPr>
            <a:spLocks noChangeArrowheads="1"/>
          </p:cNvSpPr>
          <p:nvPr/>
        </p:nvSpPr>
        <p:spPr bwMode="auto">
          <a:xfrm>
            <a:off x="88898" y="4913316"/>
            <a:ext cx="33464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5" name="Rectangle 54">
            <a:extLst>
              <a:ext uri="{FF2B5EF4-FFF2-40B4-BE49-F238E27FC236}">
                <a16:creationId xmlns:a16="http://schemas.microsoft.com/office/drawing/2014/main" id="{6090BD72-B5E5-0045-F236-D91B7F5F9668}"/>
              </a:ext>
            </a:extLst>
          </p:cNvPr>
          <p:cNvSpPr>
            <a:spLocks noChangeArrowheads="1"/>
          </p:cNvSpPr>
          <p:nvPr/>
        </p:nvSpPr>
        <p:spPr bwMode="auto">
          <a:xfrm>
            <a:off x="3435349" y="4913316"/>
            <a:ext cx="1495425"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6" name="Rectangle 55">
            <a:extLst>
              <a:ext uri="{FF2B5EF4-FFF2-40B4-BE49-F238E27FC236}">
                <a16:creationId xmlns:a16="http://schemas.microsoft.com/office/drawing/2014/main" id="{115ECC70-DB53-755F-FDA4-9CCE31AB77ED}"/>
              </a:ext>
            </a:extLst>
          </p:cNvPr>
          <p:cNvSpPr>
            <a:spLocks noChangeArrowheads="1"/>
          </p:cNvSpPr>
          <p:nvPr/>
        </p:nvSpPr>
        <p:spPr bwMode="auto">
          <a:xfrm>
            <a:off x="4930774" y="4913316"/>
            <a:ext cx="23431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7" name="Rectangle 56">
            <a:extLst>
              <a:ext uri="{FF2B5EF4-FFF2-40B4-BE49-F238E27FC236}">
                <a16:creationId xmlns:a16="http://schemas.microsoft.com/office/drawing/2014/main" id="{92D4F965-D8E4-0AC6-6744-16260635E090}"/>
              </a:ext>
            </a:extLst>
          </p:cNvPr>
          <p:cNvSpPr>
            <a:spLocks noChangeArrowheads="1"/>
          </p:cNvSpPr>
          <p:nvPr/>
        </p:nvSpPr>
        <p:spPr bwMode="auto">
          <a:xfrm>
            <a:off x="7273925" y="4913316"/>
            <a:ext cx="2238376"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8" name="Rectangle 57">
            <a:extLst>
              <a:ext uri="{FF2B5EF4-FFF2-40B4-BE49-F238E27FC236}">
                <a16:creationId xmlns:a16="http://schemas.microsoft.com/office/drawing/2014/main" id="{931AF899-5794-CBEF-521D-E73E10C67FF6}"/>
              </a:ext>
            </a:extLst>
          </p:cNvPr>
          <p:cNvSpPr>
            <a:spLocks noChangeArrowheads="1"/>
          </p:cNvSpPr>
          <p:nvPr/>
        </p:nvSpPr>
        <p:spPr bwMode="auto">
          <a:xfrm>
            <a:off x="9512300" y="4913316"/>
            <a:ext cx="12192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59" name="Rectangle 58">
            <a:extLst>
              <a:ext uri="{FF2B5EF4-FFF2-40B4-BE49-F238E27FC236}">
                <a16:creationId xmlns:a16="http://schemas.microsoft.com/office/drawing/2014/main" id="{43959CD0-1450-2DD4-118B-596201C2F15F}"/>
              </a:ext>
            </a:extLst>
          </p:cNvPr>
          <p:cNvSpPr>
            <a:spLocks noChangeArrowheads="1"/>
          </p:cNvSpPr>
          <p:nvPr/>
        </p:nvSpPr>
        <p:spPr bwMode="auto">
          <a:xfrm>
            <a:off x="10731501" y="4913316"/>
            <a:ext cx="13716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0" name="Rectangle 59">
            <a:extLst>
              <a:ext uri="{FF2B5EF4-FFF2-40B4-BE49-F238E27FC236}">
                <a16:creationId xmlns:a16="http://schemas.microsoft.com/office/drawing/2014/main" id="{63E35A73-2D38-2DEC-140F-6AA19925B537}"/>
              </a:ext>
            </a:extLst>
          </p:cNvPr>
          <p:cNvSpPr>
            <a:spLocks noChangeArrowheads="1"/>
          </p:cNvSpPr>
          <p:nvPr/>
        </p:nvSpPr>
        <p:spPr bwMode="auto">
          <a:xfrm>
            <a:off x="88898" y="5284791"/>
            <a:ext cx="3346451"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1" name="Rectangle 60">
            <a:extLst>
              <a:ext uri="{FF2B5EF4-FFF2-40B4-BE49-F238E27FC236}">
                <a16:creationId xmlns:a16="http://schemas.microsoft.com/office/drawing/2014/main" id="{0467CEC3-6596-0FFF-DF59-1346DFB75F45}"/>
              </a:ext>
            </a:extLst>
          </p:cNvPr>
          <p:cNvSpPr>
            <a:spLocks noChangeArrowheads="1"/>
          </p:cNvSpPr>
          <p:nvPr/>
        </p:nvSpPr>
        <p:spPr bwMode="auto">
          <a:xfrm>
            <a:off x="3435349" y="5284791"/>
            <a:ext cx="1495425"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2" name="Rectangle 61">
            <a:extLst>
              <a:ext uri="{FF2B5EF4-FFF2-40B4-BE49-F238E27FC236}">
                <a16:creationId xmlns:a16="http://schemas.microsoft.com/office/drawing/2014/main" id="{142B09E0-42D4-04B2-9EED-6E08359617F0}"/>
              </a:ext>
            </a:extLst>
          </p:cNvPr>
          <p:cNvSpPr>
            <a:spLocks noChangeArrowheads="1"/>
          </p:cNvSpPr>
          <p:nvPr/>
        </p:nvSpPr>
        <p:spPr bwMode="auto">
          <a:xfrm>
            <a:off x="4930774" y="5284791"/>
            <a:ext cx="2343151"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3" name="Rectangle 62">
            <a:extLst>
              <a:ext uri="{FF2B5EF4-FFF2-40B4-BE49-F238E27FC236}">
                <a16:creationId xmlns:a16="http://schemas.microsoft.com/office/drawing/2014/main" id="{6A33575F-EC5C-2332-059C-2B2FA271463D}"/>
              </a:ext>
            </a:extLst>
          </p:cNvPr>
          <p:cNvSpPr>
            <a:spLocks noChangeArrowheads="1"/>
          </p:cNvSpPr>
          <p:nvPr/>
        </p:nvSpPr>
        <p:spPr bwMode="auto">
          <a:xfrm>
            <a:off x="7273925" y="5284791"/>
            <a:ext cx="2238376"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4" name="Rectangle 63">
            <a:extLst>
              <a:ext uri="{FF2B5EF4-FFF2-40B4-BE49-F238E27FC236}">
                <a16:creationId xmlns:a16="http://schemas.microsoft.com/office/drawing/2014/main" id="{E3EB1263-10A7-F91F-4543-CE4CB73BAF75}"/>
              </a:ext>
            </a:extLst>
          </p:cNvPr>
          <p:cNvSpPr>
            <a:spLocks noChangeArrowheads="1"/>
          </p:cNvSpPr>
          <p:nvPr/>
        </p:nvSpPr>
        <p:spPr bwMode="auto">
          <a:xfrm>
            <a:off x="9512300" y="5284791"/>
            <a:ext cx="12192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5" name="Rectangle 64">
            <a:extLst>
              <a:ext uri="{FF2B5EF4-FFF2-40B4-BE49-F238E27FC236}">
                <a16:creationId xmlns:a16="http://schemas.microsoft.com/office/drawing/2014/main" id="{3F517F03-AB13-3DAE-E503-D87AA0CBE7D3}"/>
              </a:ext>
            </a:extLst>
          </p:cNvPr>
          <p:cNvSpPr>
            <a:spLocks noChangeArrowheads="1"/>
          </p:cNvSpPr>
          <p:nvPr/>
        </p:nvSpPr>
        <p:spPr bwMode="auto">
          <a:xfrm>
            <a:off x="10731501" y="5284791"/>
            <a:ext cx="1371600" cy="369888"/>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6" name="Rectangle 65">
            <a:extLst>
              <a:ext uri="{FF2B5EF4-FFF2-40B4-BE49-F238E27FC236}">
                <a16:creationId xmlns:a16="http://schemas.microsoft.com/office/drawing/2014/main" id="{26CBD50E-EE6A-3C28-9D77-4F6853B6A6D6}"/>
              </a:ext>
            </a:extLst>
          </p:cNvPr>
          <p:cNvSpPr>
            <a:spLocks noChangeArrowheads="1"/>
          </p:cNvSpPr>
          <p:nvPr/>
        </p:nvSpPr>
        <p:spPr bwMode="auto">
          <a:xfrm>
            <a:off x="88898" y="5654679"/>
            <a:ext cx="33464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7" name="Rectangle 66">
            <a:extLst>
              <a:ext uri="{FF2B5EF4-FFF2-40B4-BE49-F238E27FC236}">
                <a16:creationId xmlns:a16="http://schemas.microsoft.com/office/drawing/2014/main" id="{BC3169BF-8F6B-6B2C-CA7E-84466C5AEE48}"/>
              </a:ext>
            </a:extLst>
          </p:cNvPr>
          <p:cNvSpPr>
            <a:spLocks noChangeArrowheads="1"/>
          </p:cNvSpPr>
          <p:nvPr/>
        </p:nvSpPr>
        <p:spPr bwMode="auto">
          <a:xfrm>
            <a:off x="3435349" y="5654679"/>
            <a:ext cx="1495425"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8" name="Rectangle 67">
            <a:extLst>
              <a:ext uri="{FF2B5EF4-FFF2-40B4-BE49-F238E27FC236}">
                <a16:creationId xmlns:a16="http://schemas.microsoft.com/office/drawing/2014/main" id="{B8B4AD35-1662-AD89-58D3-03CD55C03C7C}"/>
              </a:ext>
            </a:extLst>
          </p:cNvPr>
          <p:cNvSpPr>
            <a:spLocks noChangeArrowheads="1"/>
          </p:cNvSpPr>
          <p:nvPr/>
        </p:nvSpPr>
        <p:spPr bwMode="auto">
          <a:xfrm>
            <a:off x="4930774" y="5654679"/>
            <a:ext cx="2343151"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69" name="Rectangle 68">
            <a:extLst>
              <a:ext uri="{FF2B5EF4-FFF2-40B4-BE49-F238E27FC236}">
                <a16:creationId xmlns:a16="http://schemas.microsoft.com/office/drawing/2014/main" id="{38056126-A039-D9DC-58C3-B7AEC6AE1C9F}"/>
              </a:ext>
            </a:extLst>
          </p:cNvPr>
          <p:cNvSpPr>
            <a:spLocks noChangeArrowheads="1"/>
          </p:cNvSpPr>
          <p:nvPr/>
        </p:nvSpPr>
        <p:spPr bwMode="auto">
          <a:xfrm>
            <a:off x="7273925" y="5654679"/>
            <a:ext cx="2238376"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0" name="Rectangle 69">
            <a:extLst>
              <a:ext uri="{FF2B5EF4-FFF2-40B4-BE49-F238E27FC236}">
                <a16:creationId xmlns:a16="http://schemas.microsoft.com/office/drawing/2014/main" id="{A6CEA6A6-E518-21E8-8538-F605788F0EF8}"/>
              </a:ext>
            </a:extLst>
          </p:cNvPr>
          <p:cNvSpPr>
            <a:spLocks noChangeArrowheads="1"/>
          </p:cNvSpPr>
          <p:nvPr/>
        </p:nvSpPr>
        <p:spPr bwMode="auto">
          <a:xfrm>
            <a:off x="9497438" y="5654679"/>
            <a:ext cx="12192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1" name="Rectangle 70">
            <a:extLst>
              <a:ext uri="{FF2B5EF4-FFF2-40B4-BE49-F238E27FC236}">
                <a16:creationId xmlns:a16="http://schemas.microsoft.com/office/drawing/2014/main" id="{34B36BA5-0957-DA07-FEBD-DCE81FE47E80}"/>
              </a:ext>
            </a:extLst>
          </p:cNvPr>
          <p:cNvSpPr>
            <a:spLocks noChangeArrowheads="1"/>
          </p:cNvSpPr>
          <p:nvPr/>
        </p:nvSpPr>
        <p:spPr bwMode="auto">
          <a:xfrm>
            <a:off x="10731501" y="5654679"/>
            <a:ext cx="1371600" cy="371475"/>
          </a:xfrm>
          <a:prstGeom prst="rect">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2" name="Rectangle 71">
            <a:extLst>
              <a:ext uri="{FF2B5EF4-FFF2-40B4-BE49-F238E27FC236}">
                <a16:creationId xmlns:a16="http://schemas.microsoft.com/office/drawing/2014/main" id="{28D0A0C6-38FC-F1E5-3482-81E87417A7D5}"/>
              </a:ext>
            </a:extLst>
          </p:cNvPr>
          <p:cNvSpPr>
            <a:spLocks noChangeArrowheads="1"/>
          </p:cNvSpPr>
          <p:nvPr/>
        </p:nvSpPr>
        <p:spPr bwMode="auto">
          <a:xfrm>
            <a:off x="88898" y="6026155"/>
            <a:ext cx="3346451"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3" name="Rectangle 72">
            <a:extLst>
              <a:ext uri="{FF2B5EF4-FFF2-40B4-BE49-F238E27FC236}">
                <a16:creationId xmlns:a16="http://schemas.microsoft.com/office/drawing/2014/main" id="{BAFEFC1B-E928-FF3A-9DF6-2D893EB7491A}"/>
              </a:ext>
            </a:extLst>
          </p:cNvPr>
          <p:cNvSpPr>
            <a:spLocks noChangeArrowheads="1"/>
          </p:cNvSpPr>
          <p:nvPr/>
        </p:nvSpPr>
        <p:spPr bwMode="auto">
          <a:xfrm>
            <a:off x="3435349" y="6026155"/>
            <a:ext cx="1495425"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4" name="Rectangle 73">
            <a:extLst>
              <a:ext uri="{FF2B5EF4-FFF2-40B4-BE49-F238E27FC236}">
                <a16:creationId xmlns:a16="http://schemas.microsoft.com/office/drawing/2014/main" id="{051430CB-6903-99ED-6A76-AE57888A1B6F}"/>
              </a:ext>
            </a:extLst>
          </p:cNvPr>
          <p:cNvSpPr>
            <a:spLocks noChangeArrowheads="1"/>
          </p:cNvSpPr>
          <p:nvPr/>
        </p:nvSpPr>
        <p:spPr bwMode="auto">
          <a:xfrm>
            <a:off x="4930774" y="6026155"/>
            <a:ext cx="2343151"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5" name="Rectangle 74">
            <a:extLst>
              <a:ext uri="{FF2B5EF4-FFF2-40B4-BE49-F238E27FC236}">
                <a16:creationId xmlns:a16="http://schemas.microsoft.com/office/drawing/2014/main" id="{A9B663A3-8D2A-32D4-5C4A-E8E3DBC1267C}"/>
              </a:ext>
            </a:extLst>
          </p:cNvPr>
          <p:cNvSpPr>
            <a:spLocks noChangeArrowheads="1"/>
          </p:cNvSpPr>
          <p:nvPr/>
        </p:nvSpPr>
        <p:spPr bwMode="auto">
          <a:xfrm>
            <a:off x="7273925" y="6026155"/>
            <a:ext cx="2238376"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6" name="Rectangle 75">
            <a:extLst>
              <a:ext uri="{FF2B5EF4-FFF2-40B4-BE49-F238E27FC236}">
                <a16:creationId xmlns:a16="http://schemas.microsoft.com/office/drawing/2014/main" id="{AD3BBFEB-87A8-355D-0163-F56686A826F9}"/>
              </a:ext>
            </a:extLst>
          </p:cNvPr>
          <p:cNvSpPr>
            <a:spLocks noChangeArrowheads="1"/>
          </p:cNvSpPr>
          <p:nvPr/>
        </p:nvSpPr>
        <p:spPr bwMode="auto">
          <a:xfrm>
            <a:off x="9512300" y="6026155"/>
            <a:ext cx="1219200"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7" name="Rectangle 76">
            <a:extLst>
              <a:ext uri="{FF2B5EF4-FFF2-40B4-BE49-F238E27FC236}">
                <a16:creationId xmlns:a16="http://schemas.microsoft.com/office/drawing/2014/main" id="{39ACFD84-9D11-112D-DA4B-DB3B9EB43847}"/>
              </a:ext>
            </a:extLst>
          </p:cNvPr>
          <p:cNvSpPr>
            <a:spLocks noChangeArrowheads="1"/>
          </p:cNvSpPr>
          <p:nvPr/>
        </p:nvSpPr>
        <p:spPr bwMode="auto">
          <a:xfrm>
            <a:off x="10731501" y="6026155"/>
            <a:ext cx="1371600" cy="639763"/>
          </a:xfrm>
          <a:prstGeom prst="rect">
            <a:avLst/>
          </a:prstGeom>
          <a:solidFill>
            <a:srgbClr val="CFD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8" name="Line 77">
            <a:extLst>
              <a:ext uri="{FF2B5EF4-FFF2-40B4-BE49-F238E27FC236}">
                <a16:creationId xmlns:a16="http://schemas.microsoft.com/office/drawing/2014/main" id="{D00CEFA0-3927-5B38-1E84-CA3FFED5EF2D}"/>
              </a:ext>
            </a:extLst>
          </p:cNvPr>
          <p:cNvSpPr>
            <a:spLocks noChangeShapeType="1"/>
          </p:cNvSpPr>
          <p:nvPr/>
        </p:nvSpPr>
        <p:spPr bwMode="auto">
          <a:xfrm>
            <a:off x="3435349" y="1397001"/>
            <a:ext cx="0" cy="5275266"/>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79" name="Line 78">
            <a:extLst>
              <a:ext uri="{FF2B5EF4-FFF2-40B4-BE49-F238E27FC236}">
                <a16:creationId xmlns:a16="http://schemas.microsoft.com/office/drawing/2014/main" id="{35F8AE2D-B69D-D99E-7B95-99F929FC51B9}"/>
              </a:ext>
            </a:extLst>
          </p:cNvPr>
          <p:cNvSpPr>
            <a:spLocks noChangeShapeType="1"/>
          </p:cNvSpPr>
          <p:nvPr/>
        </p:nvSpPr>
        <p:spPr bwMode="auto">
          <a:xfrm>
            <a:off x="4930774" y="1397001"/>
            <a:ext cx="0" cy="5275266"/>
          </a:xfrm>
          <a:prstGeom prst="line">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0" name="Line 79">
            <a:extLst>
              <a:ext uri="{FF2B5EF4-FFF2-40B4-BE49-F238E27FC236}">
                <a16:creationId xmlns:a16="http://schemas.microsoft.com/office/drawing/2014/main" id="{CDC97070-CC47-EDC9-D84E-DAEFC822E0BD}"/>
              </a:ext>
            </a:extLst>
          </p:cNvPr>
          <p:cNvSpPr>
            <a:spLocks noChangeShapeType="1"/>
          </p:cNvSpPr>
          <p:nvPr/>
        </p:nvSpPr>
        <p:spPr bwMode="auto">
          <a:xfrm>
            <a:off x="7273925" y="1397001"/>
            <a:ext cx="0" cy="5275266"/>
          </a:xfrm>
          <a:prstGeom prst="line">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1" name="Line 80">
            <a:extLst>
              <a:ext uri="{FF2B5EF4-FFF2-40B4-BE49-F238E27FC236}">
                <a16:creationId xmlns:a16="http://schemas.microsoft.com/office/drawing/2014/main" id="{69721C42-D90D-8A7C-9424-AA59E8FEEC11}"/>
              </a:ext>
            </a:extLst>
          </p:cNvPr>
          <p:cNvSpPr>
            <a:spLocks noChangeShapeType="1"/>
          </p:cNvSpPr>
          <p:nvPr/>
        </p:nvSpPr>
        <p:spPr bwMode="auto">
          <a:xfrm>
            <a:off x="9497438" y="1397001"/>
            <a:ext cx="0" cy="5275266"/>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2" name="Line 81">
            <a:extLst>
              <a:ext uri="{FF2B5EF4-FFF2-40B4-BE49-F238E27FC236}">
                <a16:creationId xmlns:a16="http://schemas.microsoft.com/office/drawing/2014/main" id="{70191E98-15D1-FC9B-E2E3-15452A51581B}"/>
              </a:ext>
            </a:extLst>
          </p:cNvPr>
          <p:cNvSpPr>
            <a:spLocks noChangeShapeType="1"/>
          </p:cNvSpPr>
          <p:nvPr/>
        </p:nvSpPr>
        <p:spPr bwMode="auto">
          <a:xfrm>
            <a:off x="10731501" y="1397001"/>
            <a:ext cx="0" cy="5275266"/>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3" name="Line 82">
            <a:extLst>
              <a:ext uri="{FF2B5EF4-FFF2-40B4-BE49-F238E27FC236}">
                <a16:creationId xmlns:a16="http://schemas.microsoft.com/office/drawing/2014/main" id="{D64D0527-C5AE-0296-A1D5-DFA01EC9DB5A}"/>
              </a:ext>
            </a:extLst>
          </p:cNvPr>
          <p:cNvSpPr>
            <a:spLocks noChangeShapeType="1"/>
          </p:cNvSpPr>
          <p:nvPr/>
        </p:nvSpPr>
        <p:spPr bwMode="auto">
          <a:xfrm>
            <a:off x="82548" y="2317752"/>
            <a:ext cx="12026903"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4" name="Line 83">
            <a:extLst>
              <a:ext uri="{FF2B5EF4-FFF2-40B4-BE49-F238E27FC236}">
                <a16:creationId xmlns:a16="http://schemas.microsoft.com/office/drawing/2014/main" id="{52DEF2F3-DD59-1EB3-4C94-E6A977A15B4D}"/>
              </a:ext>
            </a:extLst>
          </p:cNvPr>
          <p:cNvSpPr>
            <a:spLocks noChangeShapeType="1"/>
          </p:cNvSpPr>
          <p:nvPr/>
        </p:nvSpPr>
        <p:spPr bwMode="auto">
          <a:xfrm>
            <a:off x="82548" y="2687639"/>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5" name="Line 84">
            <a:extLst>
              <a:ext uri="{FF2B5EF4-FFF2-40B4-BE49-F238E27FC236}">
                <a16:creationId xmlns:a16="http://schemas.microsoft.com/office/drawing/2014/main" id="{BDB33491-D4E6-13F4-F9DD-E1E898A7DAB3}"/>
              </a:ext>
            </a:extLst>
          </p:cNvPr>
          <p:cNvSpPr>
            <a:spLocks noChangeShapeType="1"/>
          </p:cNvSpPr>
          <p:nvPr/>
        </p:nvSpPr>
        <p:spPr bwMode="auto">
          <a:xfrm>
            <a:off x="82548" y="3059115"/>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6" name="Line 85">
            <a:extLst>
              <a:ext uri="{FF2B5EF4-FFF2-40B4-BE49-F238E27FC236}">
                <a16:creationId xmlns:a16="http://schemas.microsoft.com/office/drawing/2014/main" id="{F766599C-0F31-9038-5C23-D67611298E47}"/>
              </a:ext>
            </a:extLst>
          </p:cNvPr>
          <p:cNvSpPr>
            <a:spLocks noChangeShapeType="1"/>
          </p:cNvSpPr>
          <p:nvPr/>
        </p:nvSpPr>
        <p:spPr bwMode="auto">
          <a:xfrm>
            <a:off x="82548" y="3430590"/>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7" name="Line 86">
            <a:extLst>
              <a:ext uri="{FF2B5EF4-FFF2-40B4-BE49-F238E27FC236}">
                <a16:creationId xmlns:a16="http://schemas.microsoft.com/office/drawing/2014/main" id="{3991443B-560E-7E65-AC93-37112FE8880B}"/>
              </a:ext>
            </a:extLst>
          </p:cNvPr>
          <p:cNvSpPr>
            <a:spLocks noChangeShapeType="1"/>
          </p:cNvSpPr>
          <p:nvPr/>
        </p:nvSpPr>
        <p:spPr bwMode="auto">
          <a:xfrm>
            <a:off x="82548" y="3800478"/>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8" name="Line 87">
            <a:extLst>
              <a:ext uri="{FF2B5EF4-FFF2-40B4-BE49-F238E27FC236}">
                <a16:creationId xmlns:a16="http://schemas.microsoft.com/office/drawing/2014/main" id="{37C3BC19-A407-0DCB-14EE-E7B5EC5BDAA7}"/>
              </a:ext>
            </a:extLst>
          </p:cNvPr>
          <p:cNvSpPr>
            <a:spLocks noChangeShapeType="1"/>
          </p:cNvSpPr>
          <p:nvPr/>
        </p:nvSpPr>
        <p:spPr bwMode="auto">
          <a:xfrm>
            <a:off x="82548" y="4171953"/>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89" name="Line 88">
            <a:extLst>
              <a:ext uri="{FF2B5EF4-FFF2-40B4-BE49-F238E27FC236}">
                <a16:creationId xmlns:a16="http://schemas.microsoft.com/office/drawing/2014/main" id="{F872A781-635C-2584-003E-1879359AD577}"/>
              </a:ext>
            </a:extLst>
          </p:cNvPr>
          <p:cNvSpPr>
            <a:spLocks noChangeShapeType="1"/>
          </p:cNvSpPr>
          <p:nvPr/>
        </p:nvSpPr>
        <p:spPr bwMode="auto">
          <a:xfrm>
            <a:off x="82548" y="4543428"/>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0" name="Line 89">
            <a:extLst>
              <a:ext uri="{FF2B5EF4-FFF2-40B4-BE49-F238E27FC236}">
                <a16:creationId xmlns:a16="http://schemas.microsoft.com/office/drawing/2014/main" id="{BD4BEC22-B0A6-FD3F-38F1-C3BA5CB7FA58}"/>
              </a:ext>
            </a:extLst>
          </p:cNvPr>
          <p:cNvSpPr>
            <a:spLocks noChangeShapeType="1"/>
          </p:cNvSpPr>
          <p:nvPr/>
        </p:nvSpPr>
        <p:spPr bwMode="auto">
          <a:xfrm>
            <a:off x="82548" y="4913316"/>
            <a:ext cx="12026903" cy="0"/>
          </a:xfrm>
          <a:prstGeom prst="line">
            <a:avLst/>
          </a:prstGeom>
          <a:solidFill>
            <a:srgbClr val="E9EB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1" name="Line 90">
            <a:extLst>
              <a:ext uri="{FF2B5EF4-FFF2-40B4-BE49-F238E27FC236}">
                <a16:creationId xmlns:a16="http://schemas.microsoft.com/office/drawing/2014/main" id="{1514C164-4D5D-13ED-C9D1-CB5DA875BF41}"/>
              </a:ext>
            </a:extLst>
          </p:cNvPr>
          <p:cNvSpPr>
            <a:spLocks noChangeShapeType="1"/>
          </p:cNvSpPr>
          <p:nvPr/>
        </p:nvSpPr>
        <p:spPr bwMode="auto">
          <a:xfrm>
            <a:off x="82548" y="5284791"/>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2" name="Line 91">
            <a:extLst>
              <a:ext uri="{FF2B5EF4-FFF2-40B4-BE49-F238E27FC236}">
                <a16:creationId xmlns:a16="http://schemas.microsoft.com/office/drawing/2014/main" id="{ECBAD27B-7C94-D946-562C-ABF9CC61591F}"/>
              </a:ext>
            </a:extLst>
          </p:cNvPr>
          <p:cNvSpPr>
            <a:spLocks noChangeShapeType="1"/>
          </p:cNvSpPr>
          <p:nvPr/>
        </p:nvSpPr>
        <p:spPr bwMode="auto">
          <a:xfrm>
            <a:off x="82548" y="5654679"/>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3" name="Line 92">
            <a:extLst>
              <a:ext uri="{FF2B5EF4-FFF2-40B4-BE49-F238E27FC236}">
                <a16:creationId xmlns:a16="http://schemas.microsoft.com/office/drawing/2014/main" id="{4DF50E04-FB16-6E1C-CFBA-0591EEA24988}"/>
              </a:ext>
            </a:extLst>
          </p:cNvPr>
          <p:cNvSpPr>
            <a:spLocks noChangeShapeType="1"/>
          </p:cNvSpPr>
          <p:nvPr/>
        </p:nvSpPr>
        <p:spPr bwMode="auto">
          <a:xfrm>
            <a:off x="82548" y="6026155"/>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4" name="Line 93">
            <a:extLst>
              <a:ext uri="{FF2B5EF4-FFF2-40B4-BE49-F238E27FC236}">
                <a16:creationId xmlns:a16="http://schemas.microsoft.com/office/drawing/2014/main" id="{2D4249B0-7F98-0A3C-A5A5-CE772C2E58C8}"/>
              </a:ext>
            </a:extLst>
          </p:cNvPr>
          <p:cNvSpPr>
            <a:spLocks noChangeShapeType="1"/>
          </p:cNvSpPr>
          <p:nvPr/>
        </p:nvSpPr>
        <p:spPr bwMode="auto">
          <a:xfrm>
            <a:off x="88898" y="1397001"/>
            <a:ext cx="0" cy="5275266"/>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5" name="Line 94">
            <a:extLst>
              <a:ext uri="{FF2B5EF4-FFF2-40B4-BE49-F238E27FC236}">
                <a16:creationId xmlns:a16="http://schemas.microsoft.com/office/drawing/2014/main" id="{268951E2-DC79-04F1-31BA-8F0888DC3882}"/>
              </a:ext>
            </a:extLst>
          </p:cNvPr>
          <p:cNvSpPr>
            <a:spLocks noChangeShapeType="1"/>
          </p:cNvSpPr>
          <p:nvPr/>
        </p:nvSpPr>
        <p:spPr bwMode="auto">
          <a:xfrm>
            <a:off x="12103101" y="1397001"/>
            <a:ext cx="0" cy="5275266"/>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6" name="Line 95">
            <a:extLst>
              <a:ext uri="{FF2B5EF4-FFF2-40B4-BE49-F238E27FC236}">
                <a16:creationId xmlns:a16="http://schemas.microsoft.com/office/drawing/2014/main" id="{59262571-CCA3-FD1A-DCA3-21ACA21D8D34}"/>
              </a:ext>
            </a:extLst>
          </p:cNvPr>
          <p:cNvSpPr>
            <a:spLocks noChangeShapeType="1"/>
          </p:cNvSpPr>
          <p:nvPr/>
        </p:nvSpPr>
        <p:spPr bwMode="auto">
          <a:xfrm>
            <a:off x="82548" y="1403351"/>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7" name="Line 96">
            <a:extLst>
              <a:ext uri="{FF2B5EF4-FFF2-40B4-BE49-F238E27FC236}">
                <a16:creationId xmlns:a16="http://schemas.microsoft.com/office/drawing/2014/main" id="{420E0D6D-FD13-5803-8EDA-48A162A3F92A}"/>
              </a:ext>
            </a:extLst>
          </p:cNvPr>
          <p:cNvSpPr>
            <a:spLocks noChangeShapeType="1"/>
          </p:cNvSpPr>
          <p:nvPr/>
        </p:nvSpPr>
        <p:spPr bwMode="auto">
          <a:xfrm>
            <a:off x="82548" y="6665917"/>
            <a:ext cx="12026903"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latin typeface="Times New Roman" panose="02020603050405020304" pitchFamily="18" charset="0"/>
              <a:cs typeface="Times New Roman" panose="02020603050405020304" pitchFamily="18" charset="0"/>
            </a:endParaRPr>
          </a:p>
        </p:txBody>
      </p:sp>
      <p:sp>
        <p:nvSpPr>
          <p:cNvPr id="98" name="Rectangle 97">
            <a:extLst>
              <a:ext uri="{FF2B5EF4-FFF2-40B4-BE49-F238E27FC236}">
                <a16:creationId xmlns:a16="http://schemas.microsoft.com/office/drawing/2014/main" id="{0F85B19D-C854-FC31-C81D-4D50F059CD1B}"/>
              </a:ext>
            </a:extLst>
          </p:cNvPr>
          <p:cNvSpPr>
            <a:spLocks noChangeArrowheads="1"/>
          </p:cNvSpPr>
          <p:nvPr/>
        </p:nvSpPr>
        <p:spPr bwMode="auto">
          <a:xfrm>
            <a:off x="11012488" y="1717676"/>
            <a:ext cx="8079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levélben</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99" name="Rectangle 98">
            <a:extLst>
              <a:ext uri="{FF2B5EF4-FFF2-40B4-BE49-F238E27FC236}">
                <a16:creationId xmlns:a16="http://schemas.microsoft.com/office/drawing/2014/main" id="{2A0683DF-085F-F353-C556-4955D6AF244F}"/>
              </a:ext>
            </a:extLst>
          </p:cNvPr>
          <p:cNvSpPr>
            <a:spLocks noChangeArrowheads="1"/>
          </p:cNvSpPr>
          <p:nvPr/>
        </p:nvSpPr>
        <p:spPr bwMode="auto">
          <a:xfrm>
            <a:off x="9808588" y="1420020"/>
            <a:ext cx="60272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online</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00" name="Rectangle 99">
            <a:extLst>
              <a:ext uri="{FF2B5EF4-FFF2-40B4-BE49-F238E27FC236}">
                <a16:creationId xmlns:a16="http://schemas.microsoft.com/office/drawing/2014/main" id="{016A9A5A-B6B9-CE82-C628-281AA15F690B}"/>
              </a:ext>
            </a:extLst>
          </p:cNvPr>
          <p:cNvSpPr>
            <a:spLocks noChangeArrowheads="1"/>
          </p:cNvSpPr>
          <p:nvPr/>
        </p:nvSpPr>
        <p:spPr bwMode="auto">
          <a:xfrm>
            <a:off x="9608563" y="1694657"/>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azonosítás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01" name="Rectangle 100">
            <a:extLst>
              <a:ext uri="{FF2B5EF4-FFF2-40B4-BE49-F238E27FC236}">
                <a16:creationId xmlns:a16="http://schemas.microsoft.com/office/drawing/2014/main" id="{9E6589EE-AABB-EDD3-FD29-9B001CD3E836}"/>
              </a:ext>
            </a:extLst>
          </p:cNvPr>
          <p:cNvSpPr>
            <a:spLocks noChangeArrowheads="1"/>
          </p:cNvSpPr>
          <p:nvPr/>
        </p:nvSpPr>
        <p:spPr bwMode="auto">
          <a:xfrm>
            <a:off x="9814938" y="1970882"/>
            <a:ext cx="6155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nélkül</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02" name="Rectangle 101">
            <a:extLst>
              <a:ext uri="{FF2B5EF4-FFF2-40B4-BE49-F238E27FC236}">
                <a16:creationId xmlns:a16="http://schemas.microsoft.com/office/drawing/2014/main" id="{C8370480-4221-71BD-A10D-C1679DC03BC4}"/>
              </a:ext>
            </a:extLst>
          </p:cNvPr>
          <p:cNvSpPr>
            <a:spLocks noChangeArrowheads="1"/>
          </p:cNvSpPr>
          <p:nvPr/>
        </p:nvSpPr>
        <p:spPr bwMode="auto">
          <a:xfrm>
            <a:off x="7878762" y="1443039"/>
            <a:ext cx="105157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kézbesítési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03" name="Rectangle 102">
            <a:extLst>
              <a:ext uri="{FF2B5EF4-FFF2-40B4-BE49-F238E27FC236}">
                <a16:creationId xmlns:a16="http://schemas.microsoft.com/office/drawing/2014/main" id="{3B1D618D-2E4D-3118-961A-52C8E8897F4E}"/>
              </a:ext>
            </a:extLst>
          </p:cNvPr>
          <p:cNvSpPr>
            <a:spLocks noChangeArrowheads="1"/>
          </p:cNvSpPr>
          <p:nvPr/>
        </p:nvSpPr>
        <p:spPr bwMode="auto">
          <a:xfrm>
            <a:off x="7616825" y="1717676"/>
            <a:ext cx="16478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meghatalmazott </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04" name="Rectangle 103">
            <a:extLst>
              <a:ext uri="{FF2B5EF4-FFF2-40B4-BE49-F238E27FC236}">
                <a16:creationId xmlns:a16="http://schemas.microsoft.com/office/drawing/2014/main" id="{880631FA-2E43-68A7-F2D5-1BFA27CAE462}"/>
              </a:ext>
            </a:extLst>
          </p:cNvPr>
          <p:cNvSpPr>
            <a:spLocks noChangeArrowheads="1"/>
          </p:cNvSpPr>
          <p:nvPr/>
        </p:nvSpPr>
        <p:spPr bwMode="auto">
          <a:xfrm>
            <a:off x="8145463" y="1993901"/>
            <a:ext cx="52578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útján</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05" name="Rectangle 104">
            <a:extLst>
              <a:ext uri="{FF2B5EF4-FFF2-40B4-BE49-F238E27FC236}">
                <a16:creationId xmlns:a16="http://schemas.microsoft.com/office/drawing/2014/main" id="{33A596B7-8353-C863-A6FC-23730817C9B3}"/>
              </a:ext>
            </a:extLst>
          </p:cNvPr>
          <p:cNvSpPr>
            <a:spLocks noChangeArrowheads="1"/>
          </p:cNvSpPr>
          <p:nvPr/>
        </p:nvSpPr>
        <p:spPr bwMode="auto">
          <a:xfrm>
            <a:off x="5505449" y="1717676"/>
            <a:ext cx="119263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személyesen</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06" name="Rectangle 105">
            <a:extLst>
              <a:ext uri="{FF2B5EF4-FFF2-40B4-BE49-F238E27FC236}">
                <a16:creationId xmlns:a16="http://schemas.microsoft.com/office/drawing/2014/main" id="{C1CE5A97-0CF1-1392-CB6F-F38234998D3B}"/>
              </a:ext>
            </a:extLst>
          </p:cNvPr>
          <p:cNvSpPr>
            <a:spLocks noChangeArrowheads="1"/>
          </p:cNvSpPr>
          <p:nvPr/>
        </p:nvSpPr>
        <p:spPr bwMode="auto">
          <a:xfrm>
            <a:off x="3884611" y="1443039"/>
            <a:ext cx="6604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online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07" name="Rectangle 106">
            <a:extLst>
              <a:ext uri="{FF2B5EF4-FFF2-40B4-BE49-F238E27FC236}">
                <a16:creationId xmlns:a16="http://schemas.microsoft.com/office/drawing/2014/main" id="{3EF4F727-1615-737B-ECF9-70854846567A}"/>
              </a:ext>
            </a:extLst>
          </p:cNvPr>
          <p:cNvSpPr>
            <a:spLocks noChangeArrowheads="1"/>
          </p:cNvSpPr>
          <p:nvPr/>
        </p:nvSpPr>
        <p:spPr bwMode="auto">
          <a:xfrm>
            <a:off x="3898899" y="1717676"/>
            <a:ext cx="51296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KAÜ</a:t>
            </a:r>
            <a:endParaRPr kumimoji="0" lang="hu-HU" altLang="hu-HU" sz="1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08" name="Rectangle 107">
            <a:extLst>
              <a:ext uri="{FF2B5EF4-FFF2-40B4-BE49-F238E27FC236}">
                <a16:creationId xmlns:a16="http://schemas.microsoft.com/office/drawing/2014/main" id="{DF31B974-66A0-5F2C-AAD4-350AA6824A5E}"/>
              </a:ext>
            </a:extLst>
          </p:cNvPr>
          <p:cNvSpPr>
            <a:spLocks noChangeArrowheads="1"/>
          </p:cNvSpPr>
          <p:nvPr/>
        </p:nvSpPr>
        <p:spPr bwMode="auto">
          <a:xfrm>
            <a:off x="4414950" y="1717676"/>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09" name="Rectangle 108">
            <a:extLst>
              <a:ext uri="{FF2B5EF4-FFF2-40B4-BE49-F238E27FC236}">
                <a16:creationId xmlns:a16="http://schemas.microsoft.com/office/drawing/2014/main" id="{DA86692D-6F3C-EDB8-9CAE-C19AB1D5AB98}"/>
              </a:ext>
            </a:extLst>
          </p:cNvPr>
          <p:cNvSpPr>
            <a:spLocks noChangeArrowheads="1"/>
          </p:cNvSpPr>
          <p:nvPr/>
        </p:nvSpPr>
        <p:spPr bwMode="auto">
          <a:xfrm>
            <a:off x="4518053" y="1717676"/>
            <a:ext cx="14747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s</a:t>
            </a:r>
            <a:r>
              <a:rPr kumimoji="0" lang="hu-HU" altLang="hu-HU" sz="18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0" name="Rectangle 109">
            <a:extLst>
              <a:ext uri="{FF2B5EF4-FFF2-40B4-BE49-F238E27FC236}">
                <a16:creationId xmlns:a16="http://schemas.microsoft.com/office/drawing/2014/main" id="{A811625F-43C4-63E2-5400-0C265E20D88D}"/>
              </a:ext>
            </a:extLst>
          </p:cNvPr>
          <p:cNvSpPr>
            <a:spLocks noChangeArrowheads="1"/>
          </p:cNvSpPr>
          <p:nvPr/>
        </p:nvSpPr>
        <p:spPr bwMode="auto">
          <a:xfrm>
            <a:off x="3555999" y="1993901"/>
            <a:ext cx="128240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azonosítással</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1" name="Rectangle 110">
            <a:extLst>
              <a:ext uri="{FF2B5EF4-FFF2-40B4-BE49-F238E27FC236}">
                <a16:creationId xmlns:a16="http://schemas.microsoft.com/office/drawing/2014/main" id="{2D1E5B7C-2CED-E2AA-4259-09FE8C51B6D4}"/>
              </a:ext>
            </a:extLst>
          </p:cNvPr>
          <p:cNvSpPr>
            <a:spLocks noChangeArrowheads="1"/>
          </p:cNvSpPr>
          <p:nvPr/>
        </p:nvSpPr>
        <p:spPr bwMode="auto">
          <a:xfrm>
            <a:off x="10919292" y="2357439"/>
            <a:ext cx="52578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NVI,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2" name="Rectangle 111">
            <a:extLst>
              <a:ext uri="{FF2B5EF4-FFF2-40B4-BE49-F238E27FC236}">
                <a16:creationId xmlns:a16="http://schemas.microsoft.com/office/drawing/2014/main" id="{D74EA013-C3D9-60A5-A2B8-DCDB8D6438CF}"/>
              </a:ext>
            </a:extLst>
          </p:cNvPr>
          <p:cNvSpPr>
            <a:spLocks noChangeArrowheads="1"/>
          </p:cNvSpPr>
          <p:nvPr/>
        </p:nvSpPr>
        <p:spPr bwMode="auto">
          <a:xfrm>
            <a:off x="11415713" y="2357439"/>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13" name="Rectangle 112">
            <a:extLst>
              <a:ext uri="{FF2B5EF4-FFF2-40B4-BE49-F238E27FC236}">
                <a16:creationId xmlns:a16="http://schemas.microsoft.com/office/drawing/2014/main" id="{ADE194F2-C6F5-ECB5-2309-CE9AE4A4D29E}"/>
              </a:ext>
            </a:extLst>
          </p:cNvPr>
          <p:cNvSpPr>
            <a:spLocks noChangeArrowheads="1"/>
          </p:cNvSpPr>
          <p:nvPr/>
        </p:nvSpPr>
        <p:spPr bwMode="auto">
          <a:xfrm>
            <a:off x="10049888" y="2334420"/>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14" name="Rectangle 113">
            <a:extLst>
              <a:ext uri="{FF2B5EF4-FFF2-40B4-BE49-F238E27FC236}">
                <a16:creationId xmlns:a16="http://schemas.microsoft.com/office/drawing/2014/main" id="{3B2A83F4-62D8-7B7E-C567-42BE0E2877BD}"/>
              </a:ext>
            </a:extLst>
          </p:cNvPr>
          <p:cNvSpPr>
            <a:spLocks noChangeArrowheads="1"/>
          </p:cNvSpPr>
          <p:nvPr/>
        </p:nvSpPr>
        <p:spPr bwMode="auto">
          <a:xfrm>
            <a:off x="7525434" y="2357439"/>
            <a:ext cx="13401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bármely HVI,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5" name="Rectangle 114">
            <a:extLst>
              <a:ext uri="{FF2B5EF4-FFF2-40B4-BE49-F238E27FC236}">
                <a16:creationId xmlns:a16="http://schemas.microsoft.com/office/drawing/2014/main" id="{22655696-707C-BD98-2BC6-C136AC564810}"/>
              </a:ext>
            </a:extLst>
          </p:cNvPr>
          <p:cNvSpPr>
            <a:spLocks noChangeArrowheads="1"/>
          </p:cNvSpPr>
          <p:nvPr/>
        </p:nvSpPr>
        <p:spPr bwMode="auto">
          <a:xfrm>
            <a:off x="8829894" y="2357439"/>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6" name="Rectangle 115">
            <a:extLst>
              <a:ext uri="{FF2B5EF4-FFF2-40B4-BE49-F238E27FC236}">
                <a16:creationId xmlns:a16="http://schemas.microsoft.com/office/drawing/2014/main" id="{082CF678-2184-B7B0-8EC7-487BE02AF4F0}"/>
              </a:ext>
            </a:extLst>
          </p:cNvPr>
          <p:cNvSpPr>
            <a:spLocks noChangeArrowheads="1"/>
          </p:cNvSpPr>
          <p:nvPr/>
        </p:nvSpPr>
        <p:spPr bwMode="auto">
          <a:xfrm>
            <a:off x="5224695" y="2357439"/>
            <a:ext cx="13401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bármely HVI,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7" name="Rectangle 116">
            <a:extLst>
              <a:ext uri="{FF2B5EF4-FFF2-40B4-BE49-F238E27FC236}">
                <a16:creationId xmlns:a16="http://schemas.microsoft.com/office/drawing/2014/main" id="{1954A90E-05FC-DE3E-E470-3710113B4668}"/>
              </a:ext>
            </a:extLst>
          </p:cNvPr>
          <p:cNvSpPr>
            <a:spLocks noChangeArrowheads="1"/>
          </p:cNvSpPr>
          <p:nvPr/>
        </p:nvSpPr>
        <p:spPr bwMode="auto">
          <a:xfrm>
            <a:off x="6545932" y="2357439"/>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8" name="Rectangle 117">
            <a:extLst>
              <a:ext uri="{FF2B5EF4-FFF2-40B4-BE49-F238E27FC236}">
                <a16:creationId xmlns:a16="http://schemas.microsoft.com/office/drawing/2014/main" id="{2CE65060-20C5-26B2-4F70-A5E93F5C33AD}"/>
              </a:ext>
            </a:extLst>
          </p:cNvPr>
          <p:cNvSpPr>
            <a:spLocks noChangeArrowheads="1"/>
          </p:cNvSpPr>
          <p:nvPr/>
        </p:nvSpPr>
        <p:spPr bwMode="auto">
          <a:xfrm>
            <a:off x="4125912" y="2357439"/>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19" name="Rectangle 118">
            <a:extLst>
              <a:ext uri="{FF2B5EF4-FFF2-40B4-BE49-F238E27FC236}">
                <a16:creationId xmlns:a16="http://schemas.microsoft.com/office/drawing/2014/main" id="{CAC45B20-7D3D-9FA2-7E93-9D783DE5881F}"/>
              </a:ext>
            </a:extLst>
          </p:cNvPr>
          <p:cNvSpPr>
            <a:spLocks noChangeArrowheads="1"/>
          </p:cNvSpPr>
          <p:nvPr/>
        </p:nvSpPr>
        <p:spPr bwMode="auto">
          <a:xfrm>
            <a:off x="180973" y="2357439"/>
            <a:ext cx="10772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regisztráció</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0" name="Rectangle 119">
            <a:extLst>
              <a:ext uri="{FF2B5EF4-FFF2-40B4-BE49-F238E27FC236}">
                <a16:creationId xmlns:a16="http://schemas.microsoft.com/office/drawing/2014/main" id="{44F07225-16EA-95CC-51DA-F1B909106CE1}"/>
              </a:ext>
            </a:extLst>
          </p:cNvPr>
          <p:cNvSpPr>
            <a:spLocks noChangeArrowheads="1"/>
          </p:cNvSpPr>
          <p:nvPr/>
        </p:nvSpPr>
        <p:spPr bwMode="auto">
          <a:xfrm>
            <a:off x="11382376" y="2730502"/>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1" name="Rectangle 120">
            <a:extLst>
              <a:ext uri="{FF2B5EF4-FFF2-40B4-BE49-F238E27FC236}">
                <a16:creationId xmlns:a16="http://schemas.microsoft.com/office/drawing/2014/main" id="{B1B819B3-CCA8-26D4-1935-8ABB46496F71}"/>
              </a:ext>
            </a:extLst>
          </p:cNvPr>
          <p:cNvSpPr>
            <a:spLocks noChangeArrowheads="1"/>
          </p:cNvSpPr>
          <p:nvPr/>
        </p:nvSpPr>
        <p:spPr bwMode="auto">
          <a:xfrm>
            <a:off x="10072113" y="2707483"/>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2" name="Rectangle 121">
            <a:extLst>
              <a:ext uri="{FF2B5EF4-FFF2-40B4-BE49-F238E27FC236}">
                <a16:creationId xmlns:a16="http://schemas.microsoft.com/office/drawing/2014/main" id="{1E97A9E1-886F-F419-5E30-FAAA4A4483C2}"/>
              </a:ext>
            </a:extLst>
          </p:cNvPr>
          <p:cNvSpPr>
            <a:spLocks noChangeArrowheads="1"/>
          </p:cNvSpPr>
          <p:nvPr/>
        </p:nvSpPr>
        <p:spPr bwMode="auto">
          <a:xfrm>
            <a:off x="7821612" y="273050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3" name="Rectangle 122">
            <a:extLst>
              <a:ext uri="{FF2B5EF4-FFF2-40B4-BE49-F238E27FC236}">
                <a16:creationId xmlns:a16="http://schemas.microsoft.com/office/drawing/2014/main" id="{FD4CF394-D5E8-2839-17EF-ECE65D259CA3}"/>
              </a:ext>
            </a:extLst>
          </p:cNvPr>
          <p:cNvSpPr>
            <a:spLocks noChangeArrowheads="1"/>
          </p:cNvSpPr>
          <p:nvPr/>
        </p:nvSpPr>
        <p:spPr bwMode="auto">
          <a:xfrm>
            <a:off x="8636000" y="273050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4" name="Rectangle 123">
            <a:extLst>
              <a:ext uri="{FF2B5EF4-FFF2-40B4-BE49-F238E27FC236}">
                <a16:creationId xmlns:a16="http://schemas.microsoft.com/office/drawing/2014/main" id="{E3A2A4A0-7FCC-52CD-F03C-90E3D94A5593}"/>
              </a:ext>
            </a:extLst>
          </p:cNvPr>
          <p:cNvSpPr>
            <a:spLocks noChangeArrowheads="1"/>
          </p:cNvSpPr>
          <p:nvPr/>
        </p:nvSpPr>
        <p:spPr bwMode="auto">
          <a:xfrm>
            <a:off x="5530849" y="273050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5" name="Rectangle 124">
            <a:extLst>
              <a:ext uri="{FF2B5EF4-FFF2-40B4-BE49-F238E27FC236}">
                <a16:creationId xmlns:a16="http://schemas.microsoft.com/office/drawing/2014/main" id="{FF052E08-C75D-AD67-E31B-A3C036AAC799}"/>
              </a:ext>
            </a:extLst>
          </p:cNvPr>
          <p:cNvSpPr>
            <a:spLocks noChangeArrowheads="1"/>
          </p:cNvSpPr>
          <p:nvPr/>
        </p:nvSpPr>
        <p:spPr bwMode="auto">
          <a:xfrm>
            <a:off x="6345237" y="273050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6" name="Rectangle 125">
            <a:extLst>
              <a:ext uri="{FF2B5EF4-FFF2-40B4-BE49-F238E27FC236}">
                <a16:creationId xmlns:a16="http://schemas.microsoft.com/office/drawing/2014/main" id="{C448C83F-5218-8C86-CD22-115817E43AE5}"/>
              </a:ext>
            </a:extLst>
          </p:cNvPr>
          <p:cNvSpPr>
            <a:spLocks noChangeArrowheads="1"/>
          </p:cNvSpPr>
          <p:nvPr/>
        </p:nvSpPr>
        <p:spPr bwMode="auto">
          <a:xfrm>
            <a:off x="4125912" y="2730502"/>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7" name="Rectangle 126">
            <a:extLst>
              <a:ext uri="{FF2B5EF4-FFF2-40B4-BE49-F238E27FC236}">
                <a16:creationId xmlns:a16="http://schemas.microsoft.com/office/drawing/2014/main" id="{6A72FF16-5E3C-08A1-E5E8-B3EE6F4C09E6}"/>
              </a:ext>
            </a:extLst>
          </p:cNvPr>
          <p:cNvSpPr>
            <a:spLocks noChangeArrowheads="1"/>
          </p:cNvSpPr>
          <p:nvPr/>
        </p:nvSpPr>
        <p:spPr bwMode="auto">
          <a:xfrm>
            <a:off x="180973" y="2757490"/>
            <a:ext cx="29367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nemzetiségi névjegyzékbe vétel</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8" name="Rectangle 127">
            <a:extLst>
              <a:ext uri="{FF2B5EF4-FFF2-40B4-BE49-F238E27FC236}">
                <a16:creationId xmlns:a16="http://schemas.microsoft.com/office/drawing/2014/main" id="{B10366E4-1130-E4A4-AEF2-74DE778ABF9B}"/>
              </a:ext>
            </a:extLst>
          </p:cNvPr>
          <p:cNvSpPr>
            <a:spLocks noChangeArrowheads="1"/>
          </p:cNvSpPr>
          <p:nvPr/>
        </p:nvSpPr>
        <p:spPr bwMode="auto">
          <a:xfrm>
            <a:off x="11382376" y="3101977"/>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29" name="Rectangle 128">
            <a:extLst>
              <a:ext uri="{FF2B5EF4-FFF2-40B4-BE49-F238E27FC236}">
                <a16:creationId xmlns:a16="http://schemas.microsoft.com/office/drawing/2014/main" id="{BAD631D6-2458-8DE8-7BAF-45CF6CAED93C}"/>
              </a:ext>
            </a:extLst>
          </p:cNvPr>
          <p:cNvSpPr>
            <a:spLocks noChangeArrowheads="1"/>
          </p:cNvSpPr>
          <p:nvPr/>
        </p:nvSpPr>
        <p:spPr bwMode="auto">
          <a:xfrm>
            <a:off x="10072113" y="3078958"/>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0" name="Rectangle 129">
            <a:extLst>
              <a:ext uri="{FF2B5EF4-FFF2-40B4-BE49-F238E27FC236}">
                <a16:creationId xmlns:a16="http://schemas.microsoft.com/office/drawing/2014/main" id="{C8CE789B-BABB-5541-380B-4176D85B1885}"/>
              </a:ext>
            </a:extLst>
          </p:cNvPr>
          <p:cNvSpPr>
            <a:spLocks noChangeArrowheads="1"/>
          </p:cNvSpPr>
          <p:nvPr/>
        </p:nvSpPr>
        <p:spPr bwMode="auto">
          <a:xfrm>
            <a:off x="7821612" y="3101977"/>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1" name="Rectangle 130">
            <a:extLst>
              <a:ext uri="{FF2B5EF4-FFF2-40B4-BE49-F238E27FC236}">
                <a16:creationId xmlns:a16="http://schemas.microsoft.com/office/drawing/2014/main" id="{2F9D21E6-536A-AABC-E0EF-70772150A486}"/>
              </a:ext>
            </a:extLst>
          </p:cNvPr>
          <p:cNvSpPr>
            <a:spLocks noChangeArrowheads="1"/>
          </p:cNvSpPr>
          <p:nvPr/>
        </p:nvSpPr>
        <p:spPr bwMode="auto">
          <a:xfrm>
            <a:off x="8636000" y="3101977"/>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2" name="Rectangle 131">
            <a:extLst>
              <a:ext uri="{FF2B5EF4-FFF2-40B4-BE49-F238E27FC236}">
                <a16:creationId xmlns:a16="http://schemas.microsoft.com/office/drawing/2014/main" id="{FC52632E-7895-FDA7-A5E4-CE4C1F04872F}"/>
              </a:ext>
            </a:extLst>
          </p:cNvPr>
          <p:cNvSpPr>
            <a:spLocks noChangeArrowheads="1"/>
          </p:cNvSpPr>
          <p:nvPr/>
        </p:nvSpPr>
        <p:spPr bwMode="auto">
          <a:xfrm>
            <a:off x="5530849" y="3101977"/>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3" name="Rectangle 132">
            <a:extLst>
              <a:ext uri="{FF2B5EF4-FFF2-40B4-BE49-F238E27FC236}">
                <a16:creationId xmlns:a16="http://schemas.microsoft.com/office/drawing/2014/main" id="{7C91B6F5-A94B-DA65-BC7A-A7D78A36D598}"/>
              </a:ext>
            </a:extLst>
          </p:cNvPr>
          <p:cNvSpPr>
            <a:spLocks noChangeArrowheads="1"/>
          </p:cNvSpPr>
          <p:nvPr/>
        </p:nvSpPr>
        <p:spPr bwMode="auto">
          <a:xfrm>
            <a:off x="6345237" y="3101977"/>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4" name="Rectangle 133">
            <a:extLst>
              <a:ext uri="{FF2B5EF4-FFF2-40B4-BE49-F238E27FC236}">
                <a16:creationId xmlns:a16="http://schemas.microsoft.com/office/drawing/2014/main" id="{024DEC73-A9AC-4764-6C94-967A59FF2F94}"/>
              </a:ext>
            </a:extLst>
          </p:cNvPr>
          <p:cNvSpPr>
            <a:spLocks noChangeArrowheads="1"/>
          </p:cNvSpPr>
          <p:nvPr/>
        </p:nvSpPr>
        <p:spPr bwMode="auto">
          <a:xfrm>
            <a:off x="4125912" y="3101977"/>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5" name="Rectangle 134">
            <a:extLst>
              <a:ext uri="{FF2B5EF4-FFF2-40B4-BE49-F238E27FC236}">
                <a16:creationId xmlns:a16="http://schemas.microsoft.com/office/drawing/2014/main" id="{BB093861-677A-8E25-BC87-7A318FE9954E}"/>
              </a:ext>
            </a:extLst>
          </p:cNvPr>
          <p:cNvSpPr>
            <a:spLocks noChangeArrowheads="1"/>
          </p:cNvSpPr>
          <p:nvPr/>
        </p:nvSpPr>
        <p:spPr bwMode="auto">
          <a:xfrm>
            <a:off x="180973" y="3128965"/>
            <a:ext cx="16350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uniós regisztráció</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6" name="Rectangle 135">
            <a:extLst>
              <a:ext uri="{FF2B5EF4-FFF2-40B4-BE49-F238E27FC236}">
                <a16:creationId xmlns:a16="http://schemas.microsoft.com/office/drawing/2014/main" id="{B9371610-A444-4973-E8AB-734675A1386E}"/>
              </a:ext>
            </a:extLst>
          </p:cNvPr>
          <p:cNvSpPr>
            <a:spLocks noChangeArrowheads="1"/>
          </p:cNvSpPr>
          <p:nvPr/>
        </p:nvSpPr>
        <p:spPr bwMode="auto">
          <a:xfrm>
            <a:off x="11382376" y="3470278"/>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7" name="Rectangle 136">
            <a:extLst>
              <a:ext uri="{FF2B5EF4-FFF2-40B4-BE49-F238E27FC236}">
                <a16:creationId xmlns:a16="http://schemas.microsoft.com/office/drawing/2014/main" id="{C3499D21-492F-087D-8962-3D2180338A35}"/>
              </a:ext>
            </a:extLst>
          </p:cNvPr>
          <p:cNvSpPr>
            <a:spLocks noChangeArrowheads="1"/>
          </p:cNvSpPr>
          <p:nvPr/>
        </p:nvSpPr>
        <p:spPr bwMode="auto">
          <a:xfrm>
            <a:off x="10072113" y="3447259"/>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8" name="Rectangle 137">
            <a:extLst>
              <a:ext uri="{FF2B5EF4-FFF2-40B4-BE49-F238E27FC236}">
                <a16:creationId xmlns:a16="http://schemas.microsoft.com/office/drawing/2014/main" id="{47D8B833-584A-32A6-4F1A-131056A47A40}"/>
              </a:ext>
            </a:extLst>
          </p:cNvPr>
          <p:cNvSpPr>
            <a:spLocks noChangeArrowheads="1"/>
          </p:cNvSpPr>
          <p:nvPr/>
        </p:nvSpPr>
        <p:spPr bwMode="auto">
          <a:xfrm>
            <a:off x="7821612" y="3470278"/>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39" name="Rectangle 138">
            <a:extLst>
              <a:ext uri="{FF2B5EF4-FFF2-40B4-BE49-F238E27FC236}">
                <a16:creationId xmlns:a16="http://schemas.microsoft.com/office/drawing/2014/main" id="{9D5E3C1F-A2E3-2E42-D112-0DC6918DD4D2}"/>
              </a:ext>
            </a:extLst>
          </p:cNvPr>
          <p:cNvSpPr>
            <a:spLocks noChangeArrowheads="1"/>
          </p:cNvSpPr>
          <p:nvPr/>
        </p:nvSpPr>
        <p:spPr bwMode="auto">
          <a:xfrm>
            <a:off x="8636000" y="3470278"/>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0" name="Rectangle 139">
            <a:extLst>
              <a:ext uri="{FF2B5EF4-FFF2-40B4-BE49-F238E27FC236}">
                <a16:creationId xmlns:a16="http://schemas.microsoft.com/office/drawing/2014/main" id="{4A2AFB1B-70CA-A630-8BA5-7A0C7503A98A}"/>
              </a:ext>
            </a:extLst>
          </p:cNvPr>
          <p:cNvSpPr>
            <a:spLocks noChangeArrowheads="1"/>
          </p:cNvSpPr>
          <p:nvPr/>
        </p:nvSpPr>
        <p:spPr bwMode="auto">
          <a:xfrm>
            <a:off x="5530849" y="3470278"/>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1" name="Rectangle 140">
            <a:extLst>
              <a:ext uri="{FF2B5EF4-FFF2-40B4-BE49-F238E27FC236}">
                <a16:creationId xmlns:a16="http://schemas.microsoft.com/office/drawing/2014/main" id="{C16BFB0C-9CF8-74C1-85FF-8DEB853225C1}"/>
              </a:ext>
            </a:extLst>
          </p:cNvPr>
          <p:cNvSpPr>
            <a:spLocks noChangeArrowheads="1"/>
          </p:cNvSpPr>
          <p:nvPr/>
        </p:nvSpPr>
        <p:spPr bwMode="auto">
          <a:xfrm>
            <a:off x="6345237" y="3470278"/>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42" name="Rectangle 141">
            <a:extLst>
              <a:ext uri="{FF2B5EF4-FFF2-40B4-BE49-F238E27FC236}">
                <a16:creationId xmlns:a16="http://schemas.microsoft.com/office/drawing/2014/main" id="{4B3C64B4-5ED5-1484-FBCD-E94D0C543B96}"/>
              </a:ext>
            </a:extLst>
          </p:cNvPr>
          <p:cNvSpPr>
            <a:spLocks noChangeArrowheads="1"/>
          </p:cNvSpPr>
          <p:nvPr/>
        </p:nvSpPr>
        <p:spPr bwMode="auto">
          <a:xfrm>
            <a:off x="4125912" y="3470278"/>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3" name="Rectangle 142">
            <a:extLst>
              <a:ext uri="{FF2B5EF4-FFF2-40B4-BE49-F238E27FC236}">
                <a16:creationId xmlns:a16="http://schemas.microsoft.com/office/drawing/2014/main" id="{E3241614-0434-4281-AC9F-90C631253EE0}"/>
              </a:ext>
            </a:extLst>
          </p:cNvPr>
          <p:cNvSpPr>
            <a:spLocks noChangeArrowheads="1"/>
          </p:cNvSpPr>
          <p:nvPr/>
        </p:nvSpPr>
        <p:spPr bwMode="auto">
          <a:xfrm>
            <a:off x="180973" y="3497266"/>
            <a:ext cx="167353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segítség igénylése</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4" name="Rectangle 143">
            <a:extLst>
              <a:ext uri="{FF2B5EF4-FFF2-40B4-BE49-F238E27FC236}">
                <a16:creationId xmlns:a16="http://schemas.microsoft.com/office/drawing/2014/main" id="{87FB8236-91A3-41AF-8EAB-A64FF0B3FFAB}"/>
              </a:ext>
            </a:extLst>
          </p:cNvPr>
          <p:cNvSpPr>
            <a:spLocks noChangeArrowheads="1"/>
          </p:cNvSpPr>
          <p:nvPr/>
        </p:nvSpPr>
        <p:spPr bwMode="auto">
          <a:xfrm>
            <a:off x="11382376" y="3843340"/>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5" name="Rectangle 144">
            <a:extLst>
              <a:ext uri="{FF2B5EF4-FFF2-40B4-BE49-F238E27FC236}">
                <a16:creationId xmlns:a16="http://schemas.microsoft.com/office/drawing/2014/main" id="{881E5A3D-E6D7-8C40-ECAD-B7F62FFABB01}"/>
              </a:ext>
            </a:extLst>
          </p:cNvPr>
          <p:cNvSpPr>
            <a:spLocks noChangeArrowheads="1"/>
          </p:cNvSpPr>
          <p:nvPr/>
        </p:nvSpPr>
        <p:spPr bwMode="auto">
          <a:xfrm>
            <a:off x="10072113" y="3820321"/>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6" name="Rectangle 145">
            <a:extLst>
              <a:ext uri="{FF2B5EF4-FFF2-40B4-BE49-F238E27FC236}">
                <a16:creationId xmlns:a16="http://schemas.microsoft.com/office/drawing/2014/main" id="{0C5699A7-233E-2DFB-4E5D-D3A68515DC0C}"/>
              </a:ext>
            </a:extLst>
          </p:cNvPr>
          <p:cNvSpPr>
            <a:spLocks noChangeArrowheads="1"/>
          </p:cNvSpPr>
          <p:nvPr/>
        </p:nvSpPr>
        <p:spPr bwMode="auto">
          <a:xfrm>
            <a:off x="7821612" y="3843340"/>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7" name="Rectangle 146">
            <a:extLst>
              <a:ext uri="{FF2B5EF4-FFF2-40B4-BE49-F238E27FC236}">
                <a16:creationId xmlns:a16="http://schemas.microsoft.com/office/drawing/2014/main" id="{99810CBD-0F92-02BA-4458-AC2CF2B57518}"/>
              </a:ext>
            </a:extLst>
          </p:cNvPr>
          <p:cNvSpPr>
            <a:spLocks noChangeArrowheads="1"/>
          </p:cNvSpPr>
          <p:nvPr/>
        </p:nvSpPr>
        <p:spPr bwMode="auto">
          <a:xfrm>
            <a:off x="8636000" y="3843340"/>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8" name="Rectangle 147">
            <a:extLst>
              <a:ext uri="{FF2B5EF4-FFF2-40B4-BE49-F238E27FC236}">
                <a16:creationId xmlns:a16="http://schemas.microsoft.com/office/drawing/2014/main" id="{1A3082D1-5E1D-980E-8D91-DB3D76A69812}"/>
              </a:ext>
            </a:extLst>
          </p:cNvPr>
          <p:cNvSpPr>
            <a:spLocks noChangeArrowheads="1"/>
          </p:cNvSpPr>
          <p:nvPr/>
        </p:nvSpPr>
        <p:spPr bwMode="auto">
          <a:xfrm>
            <a:off x="5530849" y="3843340"/>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49" name="Rectangle 148">
            <a:extLst>
              <a:ext uri="{FF2B5EF4-FFF2-40B4-BE49-F238E27FC236}">
                <a16:creationId xmlns:a16="http://schemas.microsoft.com/office/drawing/2014/main" id="{1C2357D8-659F-5A8A-370F-AC719C0B7111}"/>
              </a:ext>
            </a:extLst>
          </p:cNvPr>
          <p:cNvSpPr>
            <a:spLocks noChangeArrowheads="1"/>
          </p:cNvSpPr>
          <p:nvPr/>
        </p:nvSpPr>
        <p:spPr bwMode="auto">
          <a:xfrm>
            <a:off x="6345237" y="3843340"/>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0" name="Rectangle 149">
            <a:extLst>
              <a:ext uri="{FF2B5EF4-FFF2-40B4-BE49-F238E27FC236}">
                <a16:creationId xmlns:a16="http://schemas.microsoft.com/office/drawing/2014/main" id="{694B6AF8-BDDD-9F2E-9D54-1980D72C0202}"/>
              </a:ext>
            </a:extLst>
          </p:cNvPr>
          <p:cNvSpPr>
            <a:spLocks noChangeArrowheads="1"/>
          </p:cNvSpPr>
          <p:nvPr/>
        </p:nvSpPr>
        <p:spPr bwMode="auto">
          <a:xfrm>
            <a:off x="4125912" y="3843340"/>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1" name="Rectangle 150">
            <a:extLst>
              <a:ext uri="{FF2B5EF4-FFF2-40B4-BE49-F238E27FC236}">
                <a16:creationId xmlns:a16="http://schemas.microsoft.com/office/drawing/2014/main" id="{2A83BE98-0426-03D2-2BFB-A8B206EA9B03}"/>
              </a:ext>
            </a:extLst>
          </p:cNvPr>
          <p:cNvSpPr>
            <a:spLocks noChangeArrowheads="1"/>
          </p:cNvSpPr>
          <p:nvPr/>
        </p:nvSpPr>
        <p:spPr bwMode="auto">
          <a:xfrm>
            <a:off x="180973" y="3843340"/>
            <a:ext cx="100027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adatletiltás</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2" name="Rectangle 151">
            <a:extLst>
              <a:ext uri="{FF2B5EF4-FFF2-40B4-BE49-F238E27FC236}">
                <a16:creationId xmlns:a16="http://schemas.microsoft.com/office/drawing/2014/main" id="{8F067D49-C0B0-4820-EA82-A101C5509EB6}"/>
              </a:ext>
            </a:extLst>
          </p:cNvPr>
          <p:cNvSpPr>
            <a:spLocks noChangeArrowheads="1"/>
          </p:cNvSpPr>
          <p:nvPr/>
        </p:nvSpPr>
        <p:spPr bwMode="auto">
          <a:xfrm>
            <a:off x="11382376" y="4214816"/>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3" name="Rectangle 152">
            <a:extLst>
              <a:ext uri="{FF2B5EF4-FFF2-40B4-BE49-F238E27FC236}">
                <a16:creationId xmlns:a16="http://schemas.microsoft.com/office/drawing/2014/main" id="{4BAC1F52-138D-7C3B-FFF0-30992A959FFB}"/>
              </a:ext>
            </a:extLst>
          </p:cNvPr>
          <p:cNvSpPr>
            <a:spLocks noChangeArrowheads="1"/>
          </p:cNvSpPr>
          <p:nvPr/>
        </p:nvSpPr>
        <p:spPr bwMode="auto">
          <a:xfrm>
            <a:off x="10072113" y="4191797"/>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4" name="Rectangle 153">
            <a:extLst>
              <a:ext uri="{FF2B5EF4-FFF2-40B4-BE49-F238E27FC236}">
                <a16:creationId xmlns:a16="http://schemas.microsoft.com/office/drawing/2014/main" id="{89CC8308-7C10-23AC-BB46-32ACADA78095}"/>
              </a:ext>
            </a:extLst>
          </p:cNvPr>
          <p:cNvSpPr>
            <a:spLocks noChangeArrowheads="1"/>
          </p:cNvSpPr>
          <p:nvPr/>
        </p:nvSpPr>
        <p:spPr bwMode="auto">
          <a:xfrm>
            <a:off x="7821612" y="4214816"/>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5" name="Rectangle 154">
            <a:extLst>
              <a:ext uri="{FF2B5EF4-FFF2-40B4-BE49-F238E27FC236}">
                <a16:creationId xmlns:a16="http://schemas.microsoft.com/office/drawing/2014/main" id="{CA066255-4163-4647-B9D8-A4D598B7CBB1}"/>
              </a:ext>
            </a:extLst>
          </p:cNvPr>
          <p:cNvSpPr>
            <a:spLocks noChangeArrowheads="1"/>
          </p:cNvSpPr>
          <p:nvPr/>
        </p:nvSpPr>
        <p:spPr bwMode="auto">
          <a:xfrm>
            <a:off x="8636000" y="4214816"/>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6" name="Rectangle 155">
            <a:extLst>
              <a:ext uri="{FF2B5EF4-FFF2-40B4-BE49-F238E27FC236}">
                <a16:creationId xmlns:a16="http://schemas.microsoft.com/office/drawing/2014/main" id="{FD9DEF96-5C82-4F2E-954B-8394AA3CEA47}"/>
              </a:ext>
            </a:extLst>
          </p:cNvPr>
          <p:cNvSpPr>
            <a:spLocks noChangeArrowheads="1"/>
          </p:cNvSpPr>
          <p:nvPr/>
        </p:nvSpPr>
        <p:spPr bwMode="auto">
          <a:xfrm>
            <a:off x="5530849" y="4214816"/>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7" name="Rectangle 156">
            <a:extLst>
              <a:ext uri="{FF2B5EF4-FFF2-40B4-BE49-F238E27FC236}">
                <a16:creationId xmlns:a16="http://schemas.microsoft.com/office/drawing/2014/main" id="{62BAC41E-6551-FD23-5A2F-B955C769F688}"/>
              </a:ext>
            </a:extLst>
          </p:cNvPr>
          <p:cNvSpPr>
            <a:spLocks noChangeArrowheads="1"/>
          </p:cNvSpPr>
          <p:nvPr/>
        </p:nvSpPr>
        <p:spPr bwMode="auto">
          <a:xfrm>
            <a:off x="6345237" y="4214816"/>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8" name="Rectangle 157">
            <a:extLst>
              <a:ext uri="{FF2B5EF4-FFF2-40B4-BE49-F238E27FC236}">
                <a16:creationId xmlns:a16="http://schemas.microsoft.com/office/drawing/2014/main" id="{1309DF8E-66FB-45C8-7878-B5DAA98FD513}"/>
              </a:ext>
            </a:extLst>
          </p:cNvPr>
          <p:cNvSpPr>
            <a:spLocks noChangeArrowheads="1"/>
          </p:cNvSpPr>
          <p:nvPr/>
        </p:nvSpPr>
        <p:spPr bwMode="auto">
          <a:xfrm>
            <a:off x="4125912" y="4214816"/>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59" name="Rectangle 158">
            <a:extLst>
              <a:ext uri="{FF2B5EF4-FFF2-40B4-BE49-F238E27FC236}">
                <a16:creationId xmlns:a16="http://schemas.microsoft.com/office/drawing/2014/main" id="{6B9BCBB9-DF63-9683-BA8D-1F8D7E2A1836}"/>
              </a:ext>
            </a:extLst>
          </p:cNvPr>
          <p:cNvSpPr>
            <a:spLocks noChangeArrowheads="1"/>
          </p:cNvSpPr>
          <p:nvPr/>
        </p:nvSpPr>
        <p:spPr bwMode="auto">
          <a:xfrm>
            <a:off x="180973" y="4214816"/>
            <a:ext cx="119263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átjelentkezés</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0" name="Rectangle 159">
            <a:extLst>
              <a:ext uri="{FF2B5EF4-FFF2-40B4-BE49-F238E27FC236}">
                <a16:creationId xmlns:a16="http://schemas.microsoft.com/office/drawing/2014/main" id="{534A2238-DDD9-81C6-B9A0-77F90BD76F87}"/>
              </a:ext>
            </a:extLst>
          </p:cNvPr>
          <p:cNvSpPr>
            <a:spLocks noChangeArrowheads="1"/>
          </p:cNvSpPr>
          <p:nvPr/>
        </p:nvSpPr>
        <p:spPr bwMode="auto">
          <a:xfrm>
            <a:off x="11382376" y="4584703"/>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1" name="Rectangle 160">
            <a:extLst>
              <a:ext uri="{FF2B5EF4-FFF2-40B4-BE49-F238E27FC236}">
                <a16:creationId xmlns:a16="http://schemas.microsoft.com/office/drawing/2014/main" id="{7150934A-F78D-83EA-882D-453EC3B2F74F}"/>
              </a:ext>
            </a:extLst>
          </p:cNvPr>
          <p:cNvSpPr>
            <a:spLocks noChangeArrowheads="1"/>
          </p:cNvSpPr>
          <p:nvPr/>
        </p:nvSpPr>
        <p:spPr bwMode="auto">
          <a:xfrm>
            <a:off x="10072113" y="4584703"/>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2" name="Rectangle 161">
            <a:extLst>
              <a:ext uri="{FF2B5EF4-FFF2-40B4-BE49-F238E27FC236}">
                <a16:creationId xmlns:a16="http://schemas.microsoft.com/office/drawing/2014/main" id="{7C883C0E-B7F6-E667-5CB7-8C38FF2BC3EC}"/>
              </a:ext>
            </a:extLst>
          </p:cNvPr>
          <p:cNvSpPr>
            <a:spLocks noChangeArrowheads="1"/>
          </p:cNvSpPr>
          <p:nvPr/>
        </p:nvSpPr>
        <p:spPr bwMode="auto">
          <a:xfrm>
            <a:off x="7542212" y="4584703"/>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3" name="Rectangle 162">
            <a:extLst>
              <a:ext uri="{FF2B5EF4-FFF2-40B4-BE49-F238E27FC236}">
                <a16:creationId xmlns:a16="http://schemas.microsoft.com/office/drawing/2014/main" id="{C8FDCB5D-C827-3376-23F4-FCCA4425E345}"/>
              </a:ext>
            </a:extLst>
          </p:cNvPr>
          <p:cNvSpPr>
            <a:spLocks noChangeArrowheads="1"/>
          </p:cNvSpPr>
          <p:nvPr/>
        </p:nvSpPr>
        <p:spPr bwMode="auto">
          <a:xfrm>
            <a:off x="8338235" y="4584703"/>
            <a:ext cx="52578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HVI,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64" name="Rectangle 163">
            <a:extLst>
              <a:ext uri="{FF2B5EF4-FFF2-40B4-BE49-F238E27FC236}">
                <a16:creationId xmlns:a16="http://schemas.microsoft.com/office/drawing/2014/main" id="{3DAFE76B-A007-A0BB-BB8F-80F31334A9F4}"/>
              </a:ext>
            </a:extLst>
          </p:cNvPr>
          <p:cNvSpPr>
            <a:spLocks noChangeArrowheads="1"/>
          </p:cNvSpPr>
          <p:nvPr/>
        </p:nvSpPr>
        <p:spPr bwMode="auto">
          <a:xfrm>
            <a:off x="8829894" y="4584703"/>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65" name="Rectangle 164">
            <a:extLst>
              <a:ext uri="{FF2B5EF4-FFF2-40B4-BE49-F238E27FC236}">
                <a16:creationId xmlns:a16="http://schemas.microsoft.com/office/drawing/2014/main" id="{D3C684C4-B4E6-2387-E3E1-5EF5654BD89C}"/>
              </a:ext>
            </a:extLst>
          </p:cNvPr>
          <p:cNvSpPr>
            <a:spLocks noChangeArrowheads="1"/>
          </p:cNvSpPr>
          <p:nvPr/>
        </p:nvSpPr>
        <p:spPr bwMode="auto">
          <a:xfrm>
            <a:off x="5249862" y="4584703"/>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6" name="Rectangle 165">
            <a:extLst>
              <a:ext uri="{FF2B5EF4-FFF2-40B4-BE49-F238E27FC236}">
                <a16:creationId xmlns:a16="http://schemas.microsoft.com/office/drawing/2014/main" id="{6BA03629-37C0-5DB6-E838-D9BE45E62C68}"/>
              </a:ext>
            </a:extLst>
          </p:cNvPr>
          <p:cNvSpPr>
            <a:spLocks noChangeArrowheads="1"/>
          </p:cNvSpPr>
          <p:nvPr/>
        </p:nvSpPr>
        <p:spPr bwMode="auto">
          <a:xfrm>
            <a:off x="6030693" y="4584703"/>
            <a:ext cx="5834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HVI,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67" name="Rectangle 166">
            <a:extLst>
              <a:ext uri="{FF2B5EF4-FFF2-40B4-BE49-F238E27FC236}">
                <a16:creationId xmlns:a16="http://schemas.microsoft.com/office/drawing/2014/main" id="{B28F574C-9B48-208A-6D9F-7CA67C694FDA}"/>
              </a:ext>
            </a:extLst>
          </p:cNvPr>
          <p:cNvSpPr>
            <a:spLocks noChangeArrowheads="1"/>
          </p:cNvSpPr>
          <p:nvPr/>
        </p:nvSpPr>
        <p:spPr bwMode="auto">
          <a:xfrm>
            <a:off x="6529154" y="4584703"/>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68" name="Rectangle 167">
            <a:extLst>
              <a:ext uri="{FF2B5EF4-FFF2-40B4-BE49-F238E27FC236}">
                <a16:creationId xmlns:a16="http://schemas.microsoft.com/office/drawing/2014/main" id="{EBC67A77-EAD6-28D7-C11A-0B5DFD384862}"/>
              </a:ext>
            </a:extLst>
          </p:cNvPr>
          <p:cNvSpPr>
            <a:spLocks noChangeArrowheads="1"/>
          </p:cNvSpPr>
          <p:nvPr/>
        </p:nvSpPr>
        <p:spPr bwMode="auto">
          <a:xfrm>
            <a:off x="4125912" y="4584703"/>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69" name="Rectangle 168">
            <a:extLst>
              <a:ext uri="{FF2B5EF4-FFF2-40B4-BE49-F238E27FC236}">
                <a16:creationId xmlns:a16="http://schemas.microsoft.com/office/drawing/2014/main" id="{DD7E5F9F-5DCA-9D24-ADB3-03BA798B3D19}"/>
              </a:ext>
            </a:extLst>
          </p:cNvPr>
          <p:cNvSpPr>
            <a:spLocks noChangeArrowheads="1"/>
          </p:cNvSpPr>
          <p:nvPr/>
        </p:nvSpPr>
        <p:spPr bwMode="auto">
          <a:xfrm>
            <a:off x="180973" y="4584703"/>
            <a:ext cx="5770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KÜVI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0" name="Rectangle 169">
            <a:extLst>
              <a:ext uri="{FF2B5EF4-FFF2-40B4-BE49-F238E27FC236}">
                <a16:creationId xmlns:a16="http://schemas.microsoft.com/office/drawing/2014/main" id="{1443D387-0689-3687-5453-21361830D743}"/>
              </a:ext>
            </a:extLst>
          </p:cNvPr>
          <p:cNvSpPr>
            <a:spLocks noChangeArrowheads="1"/>
          </p:cNvSpPr>
          <p:nvPr/>
        </p:nvSpPr>
        <p:spPr bwMode="auto">
          <a:xfrm>
            <a:off x="10820634" y="4956179"/>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71" name="Rectangle 170">
            <a:extLst>
              <a:ext uri="{FF2B5EF4-FFF2-40B4-BE49-F238E27FC236}">
                <a16:creationId xmlns:a16="http://schemas.microsoft.com/office/drawing/2014/main" id="{EE11E2CA-60F1-C176-C137-74F97902A47F}"/>
              </a:ext>
            </a:extLst>
          </p:cNvPr>
          <p:cNvSpPr>
            <a:spLocks noChangeArrowheads="1"/>
          </p:cNvSpPr>
          <p:nvPr/>
        </p:nvSpPr>
        <p:spPr bwMode="auto">
          <a:xfrm>
            <a:off x="11633434" y="4956179"/>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72" name="Rectangle 171">
            <a:extLst>
              <a:ext uri="{FF2B5EF4-FFF2-40B4-BE49-F238E27FC236}">
                <a16:creationId xmlns:a16="http://schemas.microsoft.com/office/drawing/2014/main" id="{136EF51D-83BD-4988-8E6E-3CCF86953B63}"/>
              </a:ext>
            </a:extLst>
          </p:cNvPr>
          <p:cNvSpPr>
            <a:spLocks noChangeArrowheads="1"/>
          </p:cNvSpPr>
          <p:nvPr/>
        </p:nvSpPr>
        <p:spPr bwMode="auto">
          <a:xfrm>
            <a:off x="10049888" y="4956179"/>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3" name="Rectangle 172">
            <a:extLst>
              <a:ext uri="{FF2B5EF4-FFF2-40B4-BE49-F238E27FC236}">
                <a16:creationId xmlns:a16="http://schemas.microsoft.com/office/drawing/2014/main" id="{56B45F5C-90EF-5B3D-A4CC-DB2E1B24A289}"/>
              </a:ext>
            </a:extLst>
          </p:cNvPr>
          <p:cNvSpPr>
            <a:spLocks noChangeArrowheads="1"/>
          </p:cNvSpPr>
          <p:nvPr/>
        </p:nvSpPr>
        <p:spPr bwMode="auto">
          <a:xfrm>
            <a:off x="7491412" y="4956179"/>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74" name="Rectangle 173">
            <a:extLst>
              <a:ext uri="{FF2B5EF4-FFF2-40B4-BE49-F238E27FC236}">
                <a16:creationId xmlns:a16="http://schemas.microsoft.com/office/drawing/2014/main" id="{898E79F2-4193-5048-97F6-6193186173BF}"/>
              </a:ext>
            </a:extLst>
          </p:cNvPr>
          <p:cNvSpPr>
            <a:spLocks noChangeArrowheads="1"/>
          </p:cNvSpPr>
          <p:nvPr/>
        </p:nvSpPr>
        <p:spPr bwMode="auto">
          <a:xfrm>
            <a:off x="8305800" y="4956179"/>
            <a:ext cx="12182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 SZSZB</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5" name="Rectangle 174">
            <a:extLst>
              <a:ext uri="{FF2B5EF4-FFF2-40B4-BE49-F238E27FC236}">
                <a16:creationId xmlns:a16="http://schemas.microsoft.com/office/drawing/2014/main" id="{33252DD9-3143-DA30-7CB2-53811F42858E}"/>
              </a:ext>
            </a:extLst>
          </p:cNvPr>
          <p:cNvSpPr>
            <a:spLocks noChangeArrowheads="1"/>
          </p:cNvSpPr>
          <p:nvPr/>
        </p:nvSpPr>
        <p:spPr bwMode="auto">
          <a:xfrm>
            <a:off x="5530849" y="4956179"/>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6" name="Rectangle 175">
            <a:extLst>
              <a:ext uri="{FF2B5EF4-FFF2-40B4-BE49-F238E27FC236}">
                <a16:creationId xmlns:a16="http://schemas.microsoft.com/office/drawing/2014/main" id="{2287C0F2-1457-803C-DA79-1758FA3DDA70}"/>
              </a:ext>
            </a:extLst>
          </p:cNvPr>
          <p:cNvSpPr>
            <a:spLocks noChangeArrowheads="1"/>
          </p:cNvSpPr>
          <p:nvPr/>
        </p:nvSpPr>
        <p:spPr bwMode="auto">
          <a:xfrm>
            <a:off x="6345237" y="4956179"/>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7" name="Rectangle 176">
            <a:extLst>
              <a:ext uri="{FF2B5EF4-FFF2-40B4-BE49-F238E27FC236}">
                <a16:creationId xmlns:a16="http://schemas.microsoft.com/office/drawing/2014/main" id="{82CC3677-F391-DDE5-3A5A-20DDCFDB3AB7}"/>
              </a:ext>
            </a:extLst>
          </p:cNvPr>
          <p:cNvSpPr>
            <a:spLocks noChangeArrowheads="1"/>
          </p:cNvSpPr>
          <p:nvPr/>
        </p:nvSpPr>
        <p:spPr bwMode="auto">
          <a:xfrm>
            <a:off x="4125912" y="4956179"/>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8" name="Rectangle 177">
            <a:extLst>
              <a:ext uri="{FF2B5EF4-FFF2-40B4-BE49-F238E27FC236}">
                <a16:creationId xmlns:a16="http://schemas.microsoft.com/office/drawing/2014/main" id="{7A5C6108-30AA-4185-BAF7-09525EB9D83F}"/>
              </a:ext>
            </a:extLst>
          </p:cNvPr>
          <p:cNvSpPr>
            <a:spLocks noChangeArrowheads="1"/>
          </p:cNvSpPr>
          <p:nvPr/>
        </p:nvSpPr>
        <p:spPr bwMode="auto">
          <a:xfrm>
            <a:off x="180973" y="4956179"/>
            <a:ext cx="10387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mozgóurna</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79" name="Rectangle 178">
            <a:extLst>
              <a:ext uri="{FF2B5EF4-FFF2-40B4-BE49-F238E27FC236}">
                <a16:creationId xmlns:a16="http://schemas.microsoft.com/office/drawing/2014/main" id="{A1A0F4ED-2E71-3B31-DD65-67142C2A3D7D}"/>
              </a:ext>
            </a:extLst>
          </p:cNvPr>
          <p:cNvSpPr>
            <a:spLocks noChangeArrowheads="1"/>
          </p:cNvSpPr>
          <p:nvPr/>
        </p:nvSpPr>
        <p:spPr bwMode="auto">
          <a:xfrm>
            <a:off x="11382376" y="5324479"/>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0" name="Rectangle 179">
            <a:extLst>
              <a:ext uri="{FF2B5EF4-FFF2-40B4-BE49-F238E27FC236}">
                <a16:creationId xmlns:a16="http://schemas.microsoft.com/office/drawing/2014/main" id="{E989088D-B3AF-5AD6-C916-DA7CF5BF2D8C}"/>
              </a:ext>
            </a:extLst>
          </p:cNvPr>
          <p:cNvSpPr>
            <a:spLocks noChangeArrowheads="1"/>
          </p:cNvSpPr>
          <p:nvPr/>
        </p:nvSpPr>
        <p:spPr bwMode="auto">
          <a:xfrm>
            <a:off x="10072113" y="5324479"/>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1" name="Rectangle 180">
            <a:extLst>
              <a:ext uri="{FF2B5EF4-FFF2-40B4-BE49-F238E27FC236}">
                <a16:creationId xmlns:a16="http://schemas.microsoft.com/office/drawing/2014/main" id="{2BB00D42-3518-9046-8015-D97131CE6337}"/>
              </a:ext>
            </a:extLst>
          </p:cNvPr>
          <p:cNvSpPr>
            <a:spLocks noChangeArrowheads="1"/>
          </p:cNvSpPr>
          <p:nvPr/>
        </p:nvSpPr>
        <p:spPr bwMode="auto">
          <a:xfrm>
            <a:off x="7821612" y="5324479"/>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2" name="Rectangle 181">
            <a:extLst>
              <a:ext uri="{FF2B5EF4-FFF2-40B4-BE49-F238E27FC236}">
                <a16:creationId xmlns:a16="http://schemas.microsoft.com/office/drawing/2014/main" id="{4CBCA172-80DF-E1B2-3A33-B148A15515D8}"/>
              </a:ext>
            </a:extLst>
          </p:cNvPr>
          <p:cNvSpPr>
            <a:spLocks noChangeArrowheads="1"/>
          </p:cNvSpPr>
          <p:nvPr/>
        </p:nvSpPr>
        <p:spPr bwMode="auto">
          <a:xfrm>
            <a:off x="8636000" y="5324479"/>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3" name="Rectangle 182">
            <a:extLst>
              <a:ext uri="{FF2B5EF4-FFF2-40B4-BE49-F238E27FC236}">
                <a16:creationId xmlns:a16="http://schemas.microsoft.com/office/drawing/2014/main" id="{E8004248-B6D6-AED9-91D1-B32ED55F691A}"/>
              </a:ext>
            </a:extLst>
          </p:cNvPr>
          <p:cNvSpPr>
            <a:spLocks noChangeArrowheads="1"/>
          </p:cNvSpPr>
          <p:nvPr/>
        </p:nvSpPr>
        <p:spPr bwMode="auto">
          <a:xfrm>
            <a:off x="5530849" y="5324479"/>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4" name="Rectangle 183">
            <a:extLst>
              <a:ext uri="{FF2B5EF4-FFF2-40B4-BE49-F238E27FC236}">
                <a16:creationId xmlns:a16="http://schemas.microsoft.com/office/drawing/2014/main" id="{6A052342-7A4B-7BAC-1A30-ECA477265312}"/>
              </a:ext>
            </a:extLst>
          </p:cNvPr>
          <p:cNvSpPr>
            <a:spLocks noChangeArrowheads="1"/>
          </p:cNvSpPr>
          <p:nvPr/>
        </p:nvSpPr>
        <p:spPr bwMode="auto">
          <a:xfrm>
            <a:off x="6345237" y="5324479"/>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5" name="Rectangle 184">
            <a:extLst>
              <a:ext uri="{FF2B5EF4-FFF2-40B4-BE49-F238E27FC236}">
                <a16:creationId xmlns:a16="http://schemas.microsoft.com/office/drawing/2014/main" id="{C87366AF-0D07-7083-3F66-2CF330D84297}"/>
              </a:ext>
            </a:extLst>
          </p:cNvPr>
          <p:cNvSpPr>
            <a:spLocks noChangeArrowheads="1"/>
          </p:cNvSpPr>
          <p:nvPr/>
        </p:nvSpPr>
        <p:spPr bwMode="auto">
          <a:xfrm>
            <a:off x="4125912" y="5324479"/>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6" name="Rectangle 185">
            <a:extLst>
              <a:ext uri="{FF2B5EF4-FFF2-40B4-BE49-F238E27FC236}">
                <a16:creationId xmlns:a16="http://schemas.microsoft.com/office/drawing/2014/main" id="{0EC878DD-4304-2C21-BD86-5322498EA930}"/>
              </a:ext>
            </a:extLst>
          </p:cNvPr>
          <p:cNvSpPr>
            <a:spLocks noChangeArrowheads="1"/>
          </p:cNvSpPr>
          <p:nvPr/>
        </p:nvSpPr>
        <p:spPr bwMode="auto">
          <a:xfrm>
            <a:off x="180973" y="5324479"/>
            <a:ext cx="6924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SZSZB</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87" name="Rectangle 186">
            <a:extLst>
              <a:ext uri="{FF2B5EF4-FFF2-40B4-BE49-F238E27FC236}">
                <a16:creationId xmlns:a16="http://schemas.microsoft.com/office/drawing/2014/main" id="{488DB469-058B-2478-83D5-23691A7A0633}"/>
              </a:ext>
            </a:extLst>
          </p:cNvPr>
          <p:cNvSpPr>
            <a:spLocks noChangeArrowheads="1"/>
          </p:cNvSpPr>
          <p:nvPr/>
        </p:nvSpPr>
        <p:spPr bwMode="auto">
          <a:xfrm>
            <a:off x="903893" y="5297107"/>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88" name="Rectangle 187">
            <a:extLst>
              <a:ext uri="{FF2B5EF4-FFF2-40B4-BE49-F238E27FC236}">
                <a16:creationId xmlns:a16="http://schemas.microsoft.com/office/drawing/2014/main" id="{2FC9684F-32D5-FB91-515A-560CD7836900}"/>
              </a:ext>
            </a:extLst>
          </p:cNvPr>
          <p:cNvSpPr>
            <a:spLocks noChangeArrowheads="1"/>
          </p:cNvSpPr>
          <p:nvPr/>
        </p:nvSpPr>
        <p:spPr bwMode="auto">
          <a:xfrm>
            <a:off x="1024542" y="5324479"/>
            <a:ext cx="100668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tag áttétele</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89" name="Rectangle 188">
            <a:extLst>
              <a:ext uri="{FF2B5EF4-FFF2-40B4-BE49-F238E27FC236}">
                <a16:creationId xmlns:a16="http://schemas.microsoft.com/office/drawing/2014/main" id="{1904487A-5F3D-72D0-4285-6648A26D6BD9}"/>
              </a:ext>
            </a:extLst>
          </p:cNvPr>
          <p:cNvSpPr>
            <a:spLocks noChangeArrowheads="1"/>
          </p:cNvSpPr>
          <p:nvPr/>
        </p:nvSpPr>
        <p:spPr bwMode="auto">
          <a:xfrm>
            <a:off x="11382376" y="5697542"/>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0" name="Rectangle 189">
            <a:extLst>
              <a:ext uri="{FF2B5EF4-FFF2-40B4-BE49-F238E27FC236}">
                <a16:creationId xmlns:a16="http://schemas.microsoft.com/office/drawing/2014/main" id="{07D504FD-103A-1582-D8EB-4A227CBFF9B3}"/>
              </a:ext>
            </a:extLst>
          </p:cNvPr>
          <p:cNvSpPr>
            <a:spLocks noChangeArrowheads="1"/>
          </p:cNvSpPr>
          <p:nvPr/>
        </p:nvSpPr>
        <p:spPr bwMode="auto">
          <a:xfrm>
            <a:off x="10072113" y="5697542"/>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1" name="Rectangle 190">
            <a:extLst>
              <a:ext uri="{FF2B5EF4-FFF2-40B4-BE49-F238E27FC236}">
                <a16:creationId xmlns:a16="http://schemas.microsoft.com/office/drawing/2014/main" id="{D9B46392-C44A-613C-FD74-EF77C8DF305C}"/>
              </a:ext>
            </a:extLst>
          </p:cNvPr>
          <p:cNvSpPr>
            <a:spLocks noChangeArrowheads="1"/>
          </p:cNvSpPr>
          <p:nvPr/>
        </p:nvSpPr>
        <p:spPr bwMode="auto">
          <a:xfrm>
            <a:off x="7821612" y="569754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2" name="Rectangle 191">
            <a:extLst>
              <a:ext uri="{FF2B5EF4-FFF2-40B4-BE49-F238E27FC236}">
                <a16:creationId xmlns:a16="http://schemas.microsoft.com/office/drawing/2014/main" id="{B35338F1-24CA-04D0-1496-1C911F10878F}"/>
              </a:ext>
            </a:extLst>
          </p:cNvPr>
          <p:cNvSpPr>
            <a:spLocks noChangeArrowheads="1"/>
          </p:cNvSpPr>
          <p:nvPr/>
        </p:nvSpPr>
        <p:spPr bwMode="auto">
          <a:xfrm>
            <a:off x="8636000" y="569754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3" name="Rectangle 192">
            <a:extLst>
              <a:ext uri="{FF2B5EF4-FFF2-40B4-BE49-F238E27FC236}">
                <a16:creationId xmlns:a16="http://schemas.microsoft.com/office/drawing/2014/main" id="{8CECE670-5CF2-4647-F05F-87248383EB76}"/>
              </a:ext>
            </a:extLst>
          </p:cNvPr>
          <p:cNvSpPr>
            <a:spLocks noChangeArrowheads="1"/>
          </p:cNvSpPr>
          <p:nvPr/>
        </p:nvSpPr>
        <p:spPr bwMode="auto">
          <a:xfrm>
            <a:off x="5530849" y="569754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94" name="Rectangle 193">
            <a:extLst>
              <a:ext uri="{FF2B5EF4-FFF2-40B4-BE49-F238E27FC236}">
                <a16:creationId xmlns:a16="http://schemas.microsoft.com/office/drawing/2014/main" id="{E6C9BFB6-869A-0256-719F-76617D141B12}"/>
              </a:ext>
            </a:extLst>
          </p:cNvPr>
          <p:cNvSpPr>
            <a:spLocks noChangeArrowheads="1"/>
          </p:cNvSpPr>
          <p:nvPr/>
        </p:nvSpPr>
        <p:spPr bwMode="auto">
          <a:xfrm>
            <a:off x="6345237" y="569754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5" name="Rectangle 194">
            <a:extLst>
              <a:ext uri="{FF2B5EF4-FFF2-40B4-BE49-F238E27FC236}">
                <a16:creationId xmlns:a16="http://schemas.microsoft.com/office/drawing/2014/main" id="{05931DB5-0511-6111-444A-3458FA1C31C1}"/>
              </a:ext>
            </a:extLst>
          </p:cNvPr>
          <p:cNvSpPr>
            <a:spLocks noChangeArrowheads="1"/>
          </p:cNvSpPr>
          <p:nvPr/>
        </p:nvSpPr>
        <p:spPr bwMode="auto">
          <a:xfrm>
            <a:off x="4125912" y="5697542"/>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effectLst/>
                <a:latin typeface="Times New Roman" panose="02020603050405020304" pitchFamily="18" charset="0"/>
                <a:cs typeface="Times New Roman" panose="02020603050405020304" pitchFamily="18" charset="0"/>
              </a:rPr>
              <a:t>+</a:t>
            </a:r>
          </a:p>
        </p:txBody>
      </p:sp>
      <p:sp>
        <p:nvSpPr>
          <p:cNvPr id="196" name="Rectangle 195">
            <a:extLst>
              <a:ext uri="{FF2B5EF4-FFF2-40B4-BE49-F238E27FC236}">
                <a16:creationId xmlns:a16="http://schemas.microsoft.com/office/drawing/2014/main" id="{91AF9AF5-2760-4759-8662-59F7D2D31F76}"/>
              </a:ext>
            </a:extLst>
          </p:cNvPr>
          <p:cNvSpPr>
            <a:spLocks noChangeArrowheads="1"/>
          </p:cNvSpPr>
          <p:nvPr/>
        </p:nvSpPr>
        <p:spPr bwMode="auto">
          <a:xfrm>
            <a:off x="180973" y="5697542"/>
            <a:ext cx="154535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NESZA igazolás</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7" name="Rectangle 196">
            <a:extLst>
              <a:ext uri="{FF2B5EF4-FFF2-40B4-BE49-F238E27FC236}">
                <a16:creationId xmlns:a16="http://schemas.microsoft.com/office/drawing/2014/main" id="{64CB469D-4321-5283-844F-E7A49476D982}"/>
              </a:ext>
            </a:extLst>
          </p:cNvPr>
          <p:cNvSpPr>
            <a:spLocks noChangeArrowheads="1"/>
          </p:cNvSpPr>
          <p:nvPr/>
        </p:nvSpPr>
        <p:spPr bwMode="auto">
          <a:xfrm>
            <a:off x="11382376" y="6205542"/>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198" name="Rectangle 197">
            <a:extLst>
              <a:ext uri="{FF2B5EF4-FFF2-40B4-BE49-F238E27FC236}">
                <a16:creationId xmlns:a16="http://schemas.microsoft.com/office/drawing/2014/main" id="{05C46E3B-1E64-8CFC-E43E-236C93F62DFB}"/>
              </a:ext>
            </a:extLst>
          </p:cNvPr>
          <p:cNvSpPr>
            <a:spLocks noChangeArrowheads="1"/>
          </p:cNvSpPr>
          <p:nvPr/>
        </p:nvSpPr>
        <p:spPr bwMode="auto">
          <a:xfrm>
            <a:off x="10086975" y="6205542"/>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99" name="Rectangle 198">
            <a:extLst>
              <a:ext uri="{FF2B5EF4-FFF2-40B4-BE49-F238E27FC236}">
                <a16:creationId xmlns:a16="http://schemas.microsoft.com/office/drawing/2014/main" id="{62E45F37-E14E-DC0D-D358-55B2ADF61FD8}"/>
              </a:ext>
            </a:extLst>
          </p:cNvPr>
          <p:cNvSpPr>
            <a:spLocks noChangeArrowheads="1"/>
          </p:cNvSpPr>
          <p:nvPr/>
        </p:nvSpPr>
        <p:spPr bwMode="auto">
          <a:xfrm>
            <a:off x="7821612" y="620554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0" name="Rectangle 199">
            <a:extLst>
              <a:ext uri="{FF2B5EF4-FFF2-40B4-BE49-F238E27FC236}">
                <a16:creationId xmlns:a16="http://schemas.microsoft.com/office/drawing/2014/main" id="{B9A9DAB5-7CF6-17A3-9B1F-BC8920F3E4BE}"/>
              </a:ext>
            </a:extLst>
          </p:cNvPr>
          <p:cNvSpPr>
            <a:spLocks noChangeArrowheads="1"/>
          </p:cNvSpPr>
          <p:nvPr/>
        </p:nvSpPr>
        <p:spPr bwMode="auto">
          <a:xfrm>
            <a:off x="8636000" y="620554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201" name="Rectangle 200">
            <a:extLst>
              <a:ext uri="{FF2B5EF4-FFF2-40B4-BE49-F238E27FC236}">
                <a16:creationId xmlns:a16="http://schemas.microsoft.com/office/drawing/2014/main" id="{8FFA3E23-E8EB-AA06-7768-AC60AE2FC935}"/>
              </a:ext>
            </a:extLst>
          </p:cNvPr>
          <p:cNvSpPr>
            <a:spLocks noChangeArrowheads="1"/>
          </p:cNvSpPr>
          <p:nvPr/>
        </p:nvSpPr>
        <p:spPr bwMode="auto">
          <a:xfrm>
            <a:off x="5530849" y="6205542"/>
            <a:ext cx="7566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bármely</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2" name="Rectangle 201">
            <a:extLst>
              <a:ext uri="{FF2B5EF4-FFF2-40B4-BE49-F238E27FC236}">
                <a16:creationId xmlns:a16="http://schemas.microsoft.com/office/drawing/2014/main" id="{2E685B7B-6FBB-E6BA-E7A7-DC528300C811}"/>
              </a:ext>
            </a:extLst>
          </p:cNvPr>
          <p:cNvSpPr>
            <a:spLocks noChangeArrowheads="1"/>
          </p:cNvSpPr>
          <p:nvPr/>
        </p:nvSpPr>
        <p:spPr bwMode="auto">
          <a:xfrm>
            <a:off x="6345237" y="6205542"/>
            <a:ext cx="4103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HVI</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203" name="Rectangle 202">
            <a:extLst>
              <a:ext uri="{FF2B5EF4-FFF2-40B4-BE49-F238E27FC236}">
                <a16:creationId xmlns:a16="http://schemas.microsoft.com/office/drawing/2014/main" id="{FA374C8F-09D3-32DF-0763-1C5A85BF21D4}"/>
              </a:ext>
            </a:extLst>
          </p:cNvPr>
          <p:cNvSpPr>
            <a:spLocks noChangeArrowheads="1"/>
          </p:cNvSpPr>
          <p:nvPr/>
        </p:nvSpPr>
        <p:spPr bwMode="auto">
          <a:xfrm>
            <a:off x="4125912" y="6205542"/>
            <a:ext cx="1298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4" name="Rectangle 203">
            <a:extLst>
              <a:ext uri="{FF2B5EF4-FFF2-40B4-BE49-F238E27FC236}">
                <a16:creationId xmlns:a16="http://schemas.microsoft.com/office/drawing/2014/main" id="{2FE2BE60-29E9-CEBC-B99A-B0D473ED156F}"/>
              </a:ext>
            </a:extLst>
          </p:cNvPr>
          <p:cNvSpPr>
            <a:spLocks noChangeArrowheads="1"/>
          </p:cNvSpPr>
          <p:nvPr/>
        </p:nvSpPr>
        <p:spPr bwMode="auto">
          <a:xfrm>
            <a:off x="180973" y="6069017"/>
            <a:ext cx="25712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másolat az NVI által kezelt </a:t>
            </a:r>
            <a:endParaRPr kumimoji="0" lang="hu-HU" altLang="hu-H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5" name="Rectangle 204">
            <a:extLst>
              <a:ext uri="{FF2B5EF4-FFF2-40B4-BE49-F238E27FC236}">
                <a16:creationId xmlns:a16="http://schemas.microsoft.com/office/drawing/2014/main" id="{A5973B9A-AB02-558D-EAC2-53D3C63ADECB}"/>
              </a:ext>
            </a:extLst>
          </p:cNvPr>
          <p:cNvSpPr>
            <a:spLocks noChangeArrowheads="1"/>
          </p:cNvSpPr>
          <p:nvPr/>
        </p:nvSpPr>
        <p:spPr bwMode="auto">
          <a:xfrm>
            <a:off x="180973" y="6340480"/>
            <a:ext cx="18787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személyes adatokról</a:t>
            </a:r>
            <a:endParaRPr kumimoji="0" lang="hu-HU" altLang="hu-H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003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7">
            <a:extLst>
              <a:ext uri="{FF2B5EF4-FFF2-40B4-BE49-F238E27FC236}">
                <a16:creationId xmlns:a16="http://schemas.microsoft.com/office/drawing/2014/main" id="{8E49A1AE-52F5-A2A5-B237-FF19CB6A5F93}"/>
              </a:ext>
            </a:extLst>
          </p:cNvPr>
          <p:cNvSpPr txBox="1">
            <a:spLocks/>
          </p:cNvSpPr>
          <p:nvPr/>
        </p:nvSpPr>
        <p:spPr>
          <a:xfrm>
            <a:off x="514350" y="422275"/>
            <a:ext cx="10172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a:lstStyle>
          <a:p>
            <a:r>
              <a:rPr lang="hu-HU" dirty="0"/>
              <a:t>Döntés kézbesítése</a:t>
            </a:r>
          </a:p>
        </p:txBody>
      </p:sp>
      <p:sp>
        <p:nvSpPr>
          <p:cNvPr id="2" name="Szövegdoboz 1">
            <a:extLst>
              <a:ext uri="{FF2B5EF4-FFF2-40B4-BE49-F238E27FC236}">
                <a16:creationId xmlns:a16="http://schemas.microsoft.com/office/drawing/2014/main" id="{F4F8E4CE-5840-4B8F-83A8-312AB34E742A}"/>
              </a:ext>
            </a:extLst>
          </p:cNvPr>
          <p:cNvSpPr txBox="1"/>
          <p:nvPr/>
        </p:nvSpPr>
        <p:spPr>
          <a:xfrm>
            <a:off x="2020384" y="2427026"/>
            <a:ext cx="1506583" cy="461665"/>
          </a:xfrm>
          <a:prstGeom prst="rect">
            <a:avLst/>
          </a:prstGeom>
          <a:solidFill>
            <a:schemeClr val="accent6">
              <a:lumMod val="60000"/>
              <a:lumOff val="40000"/>
            </a:schemeClr>
          </a:solidFill>
          <a:ln>
            <a:solidFill>
              <a:schemeClr val="accent6">
                <a:lumMod val="60000"/>
                <a:lumOff val="40000"/>
              </a:schemeClr>
            </a:solidFill>
          </a:ln>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tárhelyre</a:t>
            </a:r>
          </a:p>
        </p:txBody>
      </p:sp>
      <p:sp>
        <p:nvSpPr>
          <p:cNvPr id="10" name="Szövegdoboz 9">
            <a:extLst>
              <a:ext uri="{FF2B5EF4-FFF2-40B4-BE49-F238E27FC236}">
                <a16:creationId xmlns:a16="http://schemas.microsoft.com/office/drawing/2014/main" id="{A30D7C30-A12C-4ECA-3A7A-90CF12D80131}"/>
              </a:ext>
            </a:extLst>
          </p:cNvPr>
          <p:cNvSpPr txBox="1"/>
          <p:nvPr/>
        </p:nvSpPr>
        <p:spPr>
          <a:xfrm>
            <a:off x="2020384" y="3558859"/>
            <a:ext cx="1506583" cy="461665"/>
          </a:xfrm>
          <a:prstGeom prst="rect">
            <a:avLst/>
          </a:prstGeom>
          <a:solidFill>
            <a:schemeClr val="accent6">
              <a:lumMod val="20000"/>
              <a:lumOff val="80000"/>
            </a:schemeClr>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e-mailen</a:t>
            </a:r>
          </a:p>
        </p:txBody>
      </p:sp>
      <p:sp>
        <p:nvSpPr>
          <p:cNvPr id="11" name="Szövegdoboz 10">
            <a:extLst>
              <a:ext uri="{FF2B5EF4-FFF2-40B4-BE49-F238E27FC236}">
                <a16:creationId xmlns:a16="http://schemas.microsoft.com/office/drawing/2014/main" id="{A9CA05AC-F663-B857-68DA-E3292AD7C627}"/>
              </a:ext>
            </a:extLst>
          </p:cNvPr>
          <p:cNvSpPr txBox="1"/>
          <p:nvPr/>
        </p:nvSpPr>
        <p:spPr>
          <a:xfrm>
            <a:off x="2020385" y="4343395"/>
            <a:ext cx="1506583" cy="461665"/>
          </a:xfrm>
          <a:prstGeom prst="rect">
            <a:avLst/>
          </a:prstGeom>
          <a:solidFill>
            <a:schemeClr val="accent6">
              <a:lumMod val="20000"/>
              <a:lumOff val="80000"/>
            </a:schemeClr>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postán</a:t>
            </a:r>
          </a:p>
        </p:txBody>
      </p:sp>
      <p:sp>
        <p:nvSpPr>
          <p:cNvPr id="12" name="Szövegdoboz 11">
            <a:extLst>
              <a:ext uri="{FF2B5EF4-FFF2-40B4-BE49-F238E27FC236}">
                <a16:creationId xmlns:a16="http://schemas.microsoft.com/office/drawing/2014/main" id="{88EB7A95-4E4F-D94A-7A19-1E2FDCC6FC12}"/>
              </a:ext>
            </a:extLst>
          </p:cNvPr>
          <p:cNvSpPr txBox="1"/>
          <p:nvPr/>
        </p:nvSpPr>
        <p:spPr>
          <a:xfrm>
            <a:off x="1547398" y="5074191"/>
            <a:ext cx="2452553" cy="1200329"/>
          </a:xfrm>
          <a:prstGeom prst="rect">
            <a:avLst/>
          </a:prstGeom>
          <a:solidFill>
            <a:srgbClr val="FFFF00"/>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személyesen</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 a jelenlévőnek</a:t>
            </a:r>
            <a:br>
              <a:rPr lang="hu-HU" sz="28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(HVI)</a:t>
            </a:r>
          </a:p>
        </p:txBody>
      </p:sp>
      <p:sp>
        <p:nvSpPr>
          <p:cNvPr id="13" name="Szövegdoboz 12">
            <a:extLst>
              <a:ext uri="{FF2B5EF4-FFF2-40B4-BE49-F238E27FC236}">
                <a16:creationId xmlns:a16="http://schemas.microsoft.com/office/drawing/2014/main" id="{075E6341-660B-D550-6AAB-76C9F6C056D5}"/>
              </a:ext>
            </a:extLst>
          </p:cNvPr>
          <p:cNvSpPr txBox="1"/>
          <p:nvPr/>
        </p:nvSpPr>
        <p:spPr>
          <a:xfrm>
            <a:off x="7400852" y="5811915"/>
            <a:ext cx="2838996" cy="461665"/>
          </a:xfrm>
          <a:prstGeom prst="rect">
            <a:avLst/>
          </a:prstGeom>
          <a:solidFill>
            <a:schemeClr val="accent6">
              <a:lumMod val="20000"/>
              <a:lumOff val="80000"/>
            </a:schemeClr>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postán a lakcímre</a:t>
            </a:r>
          </a:p>
        </p:txBody>
      </p:sp>
      <p:sp>
        <p:nvSpPr>
          <p:cNvPr id="14" name="Szövegdoboz 13">
            <a:extLst>
              <a:ext uri="{FF2B5EF4-FFF2-40B4-BE49-F238E27FC236}">
                <a16:creationId xmlns:a16="http://schemas.microsoft.com/office/drawing/2014/main" id="{B134CA00-5A63-10E4-F5BF-DF94B30E06BD}"/>
              </a:ext>
            </a:extLst>
          </p:cNvPr>
          <p:cNvSpPr txBox="1"/>
          <p:nvPr/>
        </p:nvSpPr>
        <p:spPr>
          <a:xfrm>
            <a:off x="285476" y="1614323"/>
            <a:ext cx="4976405" cy="461665"/>
          </a:xfrm>
          <a:prstGeom prst="rect">
            <a:avLst/>
          </a:prstGeom>
          <a:solidFill>
            <a:srgbClr val="7030A0"/>
          </a:solidFill>
          <a:ln>
            <a:solidFill>
              <a:schemeClr val="accent6">
                <a:lumMod val="75000"/>
              </a:schemeClr>
            </a:solidFill>
          </a:ln>
        </p:spPr>
        <p:txBody>
          <a:bodyPr wrap="square" rtlCol="0">
            <a:spAutoFit/>
          </a:bodyPr>
          <a:lstStyle/>
          <a:p>
            <a:pPr algn="ctr"/>
            <a:r>
              <a:rPr lang="hu-HU" sz="2400" dirty="0">
                <a:solidFill>
                  <a:schemeClr val="bg1"/>
                </a:solidFill>
                <a:latin typeface="Times New Roman" panose="02020603050405020304" pitchFamily="18" charset="0"/>
                <a:cs typeface="Times New Roman" panose="02020603050405020304" pitchFamily="18" charset="0"/>
              </a:rPr>
              <a:t>van tárhelye a választópolgárnak</a:t>
            </a:r>
          </a:p>
        </p:txBody>
      </p:sp>
      <p:sp>
        <p:nvSpPr>
          <p:cNvPr id="17" name="Szövegdoboz 16">
            <a:extLst>
              <a:ext uri="{FF2B5EF4-FFF2-40B4-BE49-F238E27FC236}">
                <a16:creationId xmlns:a16="http://schemas.microsoft.com/office/drawing/2014/main" id="{AA602C6B-7D12-F040-0EDD-D793DC0E81F6}"/>
              </a:ext>
            </a:extLst>
          </p:cNvPr>
          <p:cNvSpPr txBox="1"/>
          <p:nvPr/>
        </p:nvSpPr>
        <p:spPr>
          <a:xfrm>
            <a:off x="2020384" y="2900656"/>
            <a:ext cx="1506583" cy="523220"/>
          </a:xfrm>
          <a:prstGeom prst="rect">
            <a:avLst/>
          </a:prstGeom>
          <a:noFill/>
        </p:spPr>
        <p:txBody>
          <a:bodyPr wrap="square" rtlCol="0">
            <a:spAutoFit/>
          </a:bodyPr>
          <a:lstStyle/>
          <a:p>
            <a:pPr algn="ctr"/>
            <a:r>
              <a:rPr lang="hu-HU" sz="2800" dirty="0">
                <a:latin typeface="Times New Roman" panose="02020603050405020304" pitchFamily="18" charset="0"/>
                <a:cs typeface="Times New Roman" panose="02020603050405020304" pitchFamily="18" charset="0"/>
              </a:rPr>
              <a:t>+</a:t>
            </a:r>
            <a:endParaRPr lang="hu-HU" sz="2400" dirty="0">
              <a:latin typeface="Times New Roman" panose="02020603050405020304" pitchFamily="18" charset="0"/>
              <a:cs typeface="Times New Roman" panose="02020603050405020304" pitchFamily="18" charset="0"/>
            </a:endParaRPr>
          </a:p>
        </p:txBody>
      </p:sp>
      <p:sp>
        <p:nvSpPr>
          <p:cNvPr id="21" name="Szövegdoboz 20">
            <a:extLst>
              <a:ext uri="{FF2B5EF4-FFF2-40B4-BE49-F238E27FC236}">
                <a16:creationId xmlns:a16="http://schemas.microsoft.com/office/drawing/2014/main" id="{9240A7E9-CE11-90AD-CAE3-CA0BF6DCD925}"/>
              </a:ext>
            </a:extLst>
          </p:cNvPr>
          <p:cNvSpPr txBox="1"/>
          <p:nvPr/>
        </p:nvSpPr>
        <p:spPr>
          <a:xfrm>
            <a:off x="595085" y="3546931"/>
            <a:ext cx="553998" cy="2715661"/>
          </a:xfrm>
          <a:prstGeom prst="rect">
            <a:avLst/>
          </a:prstGeom>
          <a:noFill/>
          <a:ln>
            <a:solidFill>
              <a:schemeClr val="tx1"/>
            </a:solidFill>
          </a:ln>
        </p:spPr>
        <p:txBody>
          <a:bodyPr vert="vert270" wrap="square" rtlCol="0">
            <a:spAutoFit/>
          </a:bodyPr>
          <a:lstStyle/>
          <a:p>
            <a:pPr algn="ctr"/>
            <a:r>
              <a:rPr lang="hu-HU" sz="2400" dirty="0">
                <a:latin typeface="Times New Roman" panose="02020603050405020304" pitchFamily="18" charset="0"/>
                <a:cs typeface="Times New Roman" panose="02020603050405020304" pitchFamily="18" charset="0"/>
              </a:rPr>
              <a:t>ha kéri</a:t>
            </a:r>
          </a:p>
        </p:txBody>
      </p:sp>
      <p:sp>
        <p:nvSpPr>
          <p:cNvPr id="22" name="Szövegdoboz 21">
            <a:extLst>
              <a:ext uri="{FF2B5EF4-FFF2-40B4-BE49-F238E27FC236}">
                <a16:creationId xmlns:a16="http://schemas.microsoft.com/office/drawing/2014/main" id="{54F1EF01-E675-34C5-79A2-C4E6868C2DF6}"/>
              </a:ext>
            </a:extLst>
          </p:cNvPr>
          <p:cNvSpPr txBox="1"/>
          <p:nvPr/>
        </p:nvSpPr>
        <p:spPr>
          <a:xfrm>
            <a:off x="6096000" y="1614323"/>
            <a:ext cx="5187860" cy="461665"/>
          </a:xfrm>
          <a:prstGeom prst="rect">
            <a:avLst/>
          </a:prstGeom>
          <a:solidFill>
            <a:srgbClr val="7030A0"/>
          </a:solidFill>
          <a:ln>
            <a:solidFill>
              <a:srgbClr val="FF0000"/>
            </a:solidFill>
          </a:ln>
        </p:spPr>
        <p:txBody>
          <a:bodyPr wrap="square" rtlCol="0">
            <a:spAutoFit/>
          </a:bodyPr>
          <a:lstStyle/>
          <a:p>
            <a:pPr algn="ctr"/>
            <a:r>
              <a:rPr lang="hu-HU" sz="2400" dirty="0">
                <a:solidFill>
                  <a:schemeClr val="bg1"/>
                </a:solidFill>
                <a:latin typeface="Times New Roman" panose="02020603050405020304" pitchFamily="18" charset="0"/>
                <a:cs typeface="Times New Roman" panose="02020603050405020304" pitchFamily="18" charset="0"/>
              </a:rPr>
              <a:t>nincs tárhelye a választópolgárnak</a:t>
            </a:r>
          </a:p>
        </p:txBody>
      </p:sp>
      <p:sp>
        <p:nvSpPr>
          <p:cNvPr id="26" name="Szövegdoboz 25">
            <a:extLst>
              <a:ext uri="{FF2B5EF4-FFF2-40B4-BE49-F238E27FC236}">
                <a16:creationId xmlns:a16="http://schemas.microsoft.com/office/drawing/2014/main" id="{4800E99C-2CC6-5C86-652E-94CE540697E0}"/>
              </a:ext>
            </a:extLst>
          </p:cNvPr>
          <p:cNvSpPr txBox="1"/>
          <p:nvPr/>
        </p:nvSpPr>
        <p:spPr>
          <a:xfrm>
            <a:off x="2344030" y="3974357"/>
            <a:ext cx="859287" cy="369332"/>
          </a:xfrm>
          <a:prstGeom prst="rect">
            <a:avLst/>
          </a:prstGeom>
          <a:noFill/>
        </p:spPr>
        <p:txBody>
          <a:bodyPr wrap="square" rtlCol="0">
            <a:spAutoFit/>
          </a:bodyPr>
          <a:lstStyle/>
          <a:p>
            <a:pPr algn="ctr"/>
            <a:r>
              <a:rPr lang="hu-HU" dirty="0">
                <a:latin typeface="Times New Roman" panose="02020603050405020304" pitchFamily="18" charset="0"/>
                <a:cs typeface="Times New Roman" panose="02020603050405020304" pitchFamily="18" charset="0"/>
              </a:rPr>
              <a:t>vagy</a:t>
            </a:r>
          </a:p>
        </p:txBody>
      </p:sp>
      <p:sp>
        <p:nvSpPr>
          <p:cNvPr id="27" name="Szövegdoboz 26">
            <a:extLst>
              <a:ext uri="{FF2B5EF4-FFF2-40B4-BE49-F238E27FC236}">
                <a16:creationId xmlns:a16="http://schemas.microsoft.com/office/drawing/2014/main" id="{523E270D-4F0F-BFCE-D427-C9556D7913A8}"/>
              </a:ext>
            </a:extLst>
          </p:cNvPr>
          <p:cNvSpPr txBox="1"/>
          <p:nvPr/>
        </p:nvSpPr>
        <p:spPr>
          <a:xfrm>
            <a:off x="2344029" y="4720096"/>
            <a:ext cx="859287" cy="369332"/>
          </a:xfrm>
          <a:prstGeom prst="rect">
            <a:avLst/>
          </a:prstGeom>
          <a:noFill/>
        </p:spPr>
        <p:txBody>
          <a:bodyPr wrap="square" rtlCol="0">
            <a:spAutoFit/>
          </a:bodyPr>
          <a:lstStyle/>
          <a:p>
            <a:pPr algn="ctr"/>
            <a:r>
              <a:rPr lang="hu-HU" dirty="0">
                <a:latin typeface="Times New Roman" panose="02020603050405020304" pitchFamily="18" charset="0"/>
                <a:cs typeface="Times New Roman" panose="02020603050405020304" pitchFamily="18" charset="0"/>
              </a:rPr>
              <a:t>vagy</a:t>
            </a:r>
          </a:p>
        </p:txBody>
      </p:sp>
      <p:sp>
        <p:nvSpPr>
          <p:cNvPr id="30" name="Szövegdoboz 29">
            <a:extLst>
              <a:ext uri="{FF2B5EF4-FFF2-40B4-BE49-F238E27FC236}">
                <a16:creationId xmlns:a16="http://schemas.microsoft.com/office/drawing/2014/main" id="{461A83CA-EE12-AEE7-53EC-C01456C2AFE7}"/>
              </a:ext>
            </a:extLst>
          </p:cNvPr>
          <p:cNvSpPr txBox="1"/>
          <p:nvPr/>
        </p:nvSpPr>
        <p:spPr>
          <a:xfrm>
            <a:off x="8067062" y="2427025"/>
            <a:ext cx="1506583" cy="461665"/>
          </a:xfrm>
          <a:prstGeom prst="rect">
            <a:avLst/>
          </a:prstGeom>
          <a:solidFill>
            <a:schemeClr val="accent6">
              <a:lumMod val="20000"/>
              <a:lumOff val="80000"/>
            </a:schemeClr>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e-mailen</a:t>
            </a:r>
          </a:p>
        </p:txBody>
      </p:sp>
      <p:sp>
        <p:nvSpPr>
          <p:cNvPr id="31" name="Szövegdoboz 30">
            <a:extLst>
              <a:ext uri="{FF2B5EF4-FFF2-40B4-BE49-F238E27FC236}">
                <a16:creationId xmlns:a16="http://schemas.microsoft.com/office/drawing/2014/main" id="{6F7443C0-3C40-CDE5-C2CE-C04E99995DE9}"/>
              </a:ext>
            </a:extLst>
          </p:cNvPr>
          <p:cNvSpPr txBox="1"/>
          <p:nvPr/>
        </p:nvSpPr>
        <p:spPr>
          <a:xfrm>
            <a:off x="8067063" y="3211561"/>
            <a:ext cx="1506583" cy="461665"/>
          </a:xfrm>
          <a:prstGeom prst="rect">
            <a:avLst/>
          </a:prstGeom>
          <a:solidFill>
            <a:schemeClr val="accent6">
              <a:lumMod val="20000"/>
              <a:lumOff val="80000"/>
            </a:schemeClr>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postán</a:t>
            </a:r>
          </a:p>
        </p:txBody>
      </p:sp>
      <p:sp>
        <p:nvSpPr>
          <p:cNvPr id="32" name="Szövegdoboz 31">
            <a:extLst>
              <a:ext uri="{FF2B5EF4-FFF2-40B4-BE49-F238E27FC236}">
                <a16:creationId xmlns:a16="http://schemas.microsoft.com/office/drawing/2014/main" id="{FA42D877-523B-0D2F-1048-DD8ADFC341CE}"/>
              </a:ext>
            </a:extLst>
          </p:cNvPr>
          <p:cNvSpPr txBox="1"/>
          <p:nvPr/>
        </p:nvSpPr>
        <p:spPr>
          <a:xfrm>
            <a:off x="7594076" y="3942357"/>
            <a:ext cx="2452553" cy="1200329"/>
          </a:xfrm>
          <a:prstGeom prst="rect">
            <a:avLst/>
          </a:prstGeom>
          <a:solidFill>
            <a:srgbClr val="FFFF00"/>
          </a:solidFill>
        </p:spPr>
        <p:txBody>
          <a:bodyPr wrap="square" rtlCol="0">
            <a:spAutoFit/>
          </a:bodyPr>
          <a:lstStyle/>
          <a:p>
            <a:pPr algn="ctr"/>
            <a:r>
              <a:rPr lang="hu-HU" sz="2400" dirty="0">
                <a:latin typeface="Times New Roman" panose="02020603050405020304" pitchFamily="18" charset="0"/>
                <a:cs typeface="Times New Roman" panose="02020603050405020304" pitchFamily="18" charset="0"/>
              </a:rPr>
              <a:t>személyesen</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 a jelenlévőnek</a:t>
            </a:r>
            <a:br>
              <a:rPr lang="hu-HU" sz="28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(HVI)</a:t>
            </a:r>
          </a:p>
        </p:txBody>
      </p:sp>
      <p:sp>
        <p:nvSpPr>
          <p:cNvPr id="33" name="Szövegdoboz 32">
            <a:extLst>
              <a:ext uri="{FF2B5EF4-FFF2-40B4-BE49-F238E27FC236}">
                <a16:creationId xmlns:a16="http://schemas.microsoft.com/office/drawing/2014/main" id="{8E864679-7764-B66D-1F9D-0EBC6D3C259F}"/>
              </a:ext>
            </a:extLst>
          </p:cNvPr>
          <p:cNvSpPr txBox="1"/>
          <p:nvPr/>
        </p:nvSpPr>
        <p:spPr>
          <a:xfrm>
            <a:off x="8390708" y="2842523"/>
            <a:ext cx="859287" cy="369332"/>
          </a:xfrm>
          <a:prstGeom prst="rect">
            <a:avLst/>
          </a:prstGeom>
          <a:noFill/>
        </p:spPr>
        <p:txBody>
          <a:bodyPr wrap="square" rtlCol="0">
            <a:spAutoFit/>
          </a:bodyPr>
          <a:lstStyle/>
          <a:p>
            <a:pPr algn="ctr"/>
            <a:r>
              <a:rPr lang="hu-HU" dirty="0">
                <a:latin typeface="Times New Roman" panose="02020603050405020304" pitchFamily="18" charset="0"/>
                <a:cs typeface="Times New Roman" panose="02020603050405020304" pitchFamily="18" charset="0"/>
              </a:rPr>
              <a:t>vagy</a:t>
            </a:r>
          </a:p>
        </p:txBody>
      </p:sp>
      <p:sp>
        <p:nvSpPr>
          <p:cNvPr id="34" name="Szövegdoboz 33">
            <a:extLst>
              <a:ext uri="{FF2B5EF4-FFF2-40B4-BE49-F238E27FC236}">
                <a16:creationId xmlns:a16="http://schemas.microsoft.com/office/drawing/2014/main" id="{190D8C01-8054-6083-6232-0B561B718A53}"/>
              </a:ext>
            </a:extLst>
          </p:cNvPr>
          <p:cNvSpPr txBox="1"/>
          <p:nvPr/>
        </p:nvSpPr>
        <p:spPr>
          <a:xfrm>
            <a:off x="8390707" y="3588262"/>
            <a:ext cx="859287" cy="369332"/>
          </a:xfrm>
          <a:prstGeom prst="rect">
            <a:avLst/>
          </a:prstGeom>
          <a:noFill/>
        </p:spPr>
        <p:txBody>
          <a:bodyPr wrap="square" rtlCol="0">
            <a:spAutoFit/>
          </a:bodyPr>
          <a:lstStyle/>
          <a:p>
            <a:pPr algn="ctr"/>
            <a:r>
              <a:rPr lang="hu-HU" dirty="0">
                <a:latin typeface="Times New Roman" panose="02020603050405020304" pitchFamily="18" charset="0"/>
                <a:cs typeface="Times New Roman" panose="02020603050405020304" pitchFamily="18" charset="0"/>
              </a:rPr>
              <a:t>vagy</a:t>
            </a:r>
          </a:p>
        </p:txBody>
      </p:sp>
      <p:sp>
        <p:nvSpPr>
          <p:cNvPr id="35" name="Szövegdoboz 34">
            <a:extLst>
              <a:ext uri="{FF2B5EF4-FFF2-40B4-BE49-F238E27FC236}">
                <a16:creationId xmlns:a16="http://schemas.microsoft.com/office/drawing/2014/main" id="{7FBF38A6-B6B8-63E4-4F22-9112BF72775B}"/>
              </a:ext>
            </a:extLst>
          </p:cNvPr>
          <p:cNvSpPr txBox="1"/>
          <p:nvPr/>
        </p:nvSpPr>
        <p:spPr>
          <a:xfrm>
            <a:off x="6641763" y="2407426"/>
            <a:ext cx="553998" cy="2715661"/>
          </a:xfrm>
          <a:prstGeom prst="rect">
            <a:avLst/>
          </a:prstGeom>
          <a:noFill/>
          <a:ln>
            <a:solidFill>
              <a:schemeClr val="tx1"/>
            </a:solidFill>
          </a:ln>
        </p:spPr>
        <p:txBody>
          <a:bodyPr vert="vert270" wrap="square" rtlCol="0">
            <a:spAutoFit/>
          </a:bodyPr>
          <a:lstStyle/>
          <a:p>
            <a:pPr algn="ctr"/>
            <a:r>
              <a:rPr lang="hu-HU" sz="2400" dirty="0">
                <a:latin typeface="Times New Roman" panose="02020603050405020304" pitchFamily="18" charset="0"/>
                <a:cs typeface="Times New Roman" panose="02020603050405020304" pitchFamily="18" charset="0"/>
              </a:rPr>
              <a:t>ha kéri</a:t>
            </a:r>
          </a:p>
        </p:txBody>
      </p:sp>
      <p:sp>
        <p:nvSpPr>
          <p:cNvPr id="36" name="Szövegdoboz 35">
            <a:extLst>
              <a:ext uri="{FF2B5EF4-FFF2-40B4-BE49-F238E27FC236}">
                <a16:creationId xmlns:a16="http://schemas.microsoft.com/office/drawing/2014/main" id="{7D15BD58-332E-32FE-8A8B-4B48C69BFBE5}"/>
              </a:ext>
            </a:extLst>
          </p:cNvPr>
          <p:cNvSpPr txBox="1"/>
          <p:nvPr/>
        </p:nvSpPr>
        <p:spPr>
          <a:xfrm>
            <a:off x="8228880" y="5292634"/>
            <a:ext cx="1182939" cy="369332"/>
          </a:xfrm>
          <a:prstGeom prst="rect">
            <a:avLst/>
          </a:prstGeom>
          <a:noFill/>
        </p:spPr>
        <p:txBody>
          <a:bodyPr wrap="square" rtlCol="0">
            <a:spAutoFit/>
          </a:bodyPr>
          <a:lstStyle/>
          <a:p>
            <a:pPr algn="ctr"/>
            <a:r>
              <a:rPr lang="hu-HU" dirty="0">
                <a:latin typeface="Times New Roman" panose="02020603050405020304" pitchFamily="18" charset="0"/>
                <a:cs typeface="Times New Roman" panose="02020603050405020304" pitchFamily="18" charset="0"/>
              </a:rPr>
              <a:t>egyébként</a:t>
            </a:r>
          </a:p>
        </p:txBody>
      </p:sp>
    </p:spTree>
    <p:extLst>
      <p:ext uri="{BB962C8B-B14F-4D97-AF65-F5344CB8AC3E}">
        <p14:creationId xmlns:p14="http://schemas.microsoft.com/office/powerpoint/2010/main" val="267878576"/>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hér ppt sablon  -  Írásvédett" id="{7F136379-7946-4416-968E-4BD540A853F3}" vid="{8A87EF83-F55B-409E-88AF-19C3E69A53C1}"/>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um" ma:contentTypeID="0x0101000A7A6955A7FAB24FA5D490BCC73FE117" ma:contentTypeVersion="2" ma:contentTypeDescription="Új dokumentum létrehozása." ma:contentTypeScope="" ma:versionID="0a7259ccd98ca162e4be41fcad47f0f9">
  <xsd:schema xmlns:xsd="http://www.w3.org/2001/XMLSchema" xmlns:xs="http://www.w3.org/2001/XMLSchema" xmlns:p="http://schemas.microsoft.com/office/2006/metadata/properties" xmlns:ns2="ed353ce8-ad59-49da-8908-01f34a0dc435" targetNamespace="http://schemas.microsoft.com/office/2006/metadata/properties" ma:root="true" ma:fieldsID="4079de41d1347ba195dbe2108d214d55" ns2:_="">
    <xsd:import namespace="ed353ce8-ad59-49da-8908-01f34a0dc435"/>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353ce8-ad59-49da-8908-01f34a0dc435"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57548A-74D9-4724-9756-D0BECD992778}">
  <ds:schemaRefs>
    <ds:schemaRef ds:uri="http://purl.org/dc/terms/"/>
    <ds:schemaRef ds:uri="http://www.w3.org/XML/1998/namespace"/>
    <ds:schemaRef ds:uri="http://schemas.microsoft.com/office/2006/documentManagement/type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ed353ce8-ad59-49da-8908-01f34a0dc435"/>
    <ds:schemaRef ds:uri="http://purl.org/dc/elements/1.1/"/>
  </ds:schemaRefs>
</ds:datastoreItem>
</file>

<file path=customXml/itemProps2.xml><?xml version="1.0" encoding="utf-8"?>
<ds:datastoreItem xmlns:ds="http://schemas.openxmlformats.org/officeDocument/2006/customXml" ds:itemID="{A2F4B8D9-0AB9-4FEE-9F60-CBE8FFD1B6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353ce8-ad59-49da-8908-01f34a0dc4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2ECBFB-6E72-4796-9179-AEDF374F69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fehér ppt sablon végleges</Template>
  <TotalTime>22294</TotalTime>
  <Words>2038</Words>
  <Application>Microsoft Office PowerPoint</Application>
  <PresentationFormat>Širokouhlá</PresentationFormat>
  <Paragraphs>242</Paragraphs>
  <Slides>24</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24</vt:i4>
      </vt:variant>
    </vt:vector>
  </HeadingPairs>
  <TitlesOfParts>
    <vt:vector size="28" baseType="lpstr">
      <vt:lpstr>Arial</vt:lpstr>
      <vt:lpstr>Calibri</vt:lpstr>
      <vt:lpstr>Times New Roman</vt:lpstr>
      <vt:lpstr>Office-téma</vt:lpstr>
      <vt:lpstr>A 2024. évi nemzetiségi önkormányzati választásokról</vt:lpstr>
      <vt:lpstr>A népszámlálásról</vt:lpstr>
      <vt:lpstr>A nemzetiségek jogairól szóló 2011. évi CLXXIX. törvény (Njtv.) módosítása (hatályos 2023. 07. 21-től) </vt:lpstr>
      <vt:lpstr>Prezentácia programu PowerPoint</vt:lpstr>
      <vt:lpstr>A nemzetiségi választás kitűzése</vt:lpstr>
      <vt:lpstr>Nemzetiségi önkormányzati képviselők száma (Njtv. 51-52. §)</vt:lpstr>
      <vt:lpstr>Nemzetiségi névjegyzék</vt:lpstr>
      <vt:lpstr>Prezentácia programu PowerPoint</vt:lpstr>
      <vt:lpstr>Prezentácia programu PowerPoint</vt:lpstr>
      <vt:lpstr>A jelölő szervezet bejelentése</vt:lpstr>
      <vt:lpstr>A jelölő szervezet nyilvántartásba vétele</vt:lpstr>
      <vt:lpstr>Prezentácia programu PowerPoint</vt:lpstr>
      <vt:lpstr>Jelölés feltételei</vt:lpstr>
      <vt:lpstr>Prezentácia programu PowerPoint</vt:lpstr>
      <vt:lpstr>Prezentácia programu PowerPoint</vt:lpstr>
      <vt:lpstr>Prezentácia programu PowerPoint</vt:lpstr>
      <vt:lpstr>Prezentácia programu PowerPoint</vt:lpstr>
      <vt:lpstr>Azon nemzetiség települési, területi listás és országos listás szavazólapjait, amelynek települési nemzetiségi önkormányzati választására sor kerül a településen, a helyi választási bizottság számlálja meg.  [Ve. 327. § (1) bekezdés]   </vt:lpstr>
      <vt:lpstr>A 327. § (1) bekezdése szerinti szavazatszámlálás eredményéről kiállított jegyzőkönyvek egy-egy példányát a helyi választási iroda legkésőbb a szavazást követő harmadik napon eljuttatja a területi választási irodához. [Ve. 329. § (1) bekezdés] A HVB dönthet úgy, hogy a szavazást követő napon számolja meg a szavazatokat.  A területi választási bizottság a területi listás szavazólapok megszámlálásáról az (1) bekezdés szerint kiállított jegyzőkönyvek és az általa végzett szavazatszámlálás eredményét megállapító jegyzőkönyv alapján megállapítja a területi nemzetiségi önkormányzati választás eredményét. (3) A területi választási bizottság az országos listás szavazólapok megszámlálásáról az (1) bekezdés szerint kiállított jegyzőkönyvek és az általa végzett szavazatszámlálás eredményét megállapító jegyzőkönyv alapján megállapítja az országos nemzetiségi önkormányzati választás területi részeredményét. (4) A Nemzeti Választási Bizottság a területi választási bizottságoknak az országos nemzetiségi önkormányzati választás területi részeredményét megállapító jegyzőkönyvei alapján megállapítja az országos nemzetiségi önkormányzati választás eredményét.  (Ve. 329. §)  </vt:lpstr>
      <vt:lpstr>Eredmény-megállapítás A nemzetiségi választás országos eredményének megállapítása június 17-e körül várható (ismétlés esetén július 10-e körül).</vt:lpstr>
      <vt:lpstr>  Az azon nemzetiséghez tartozó jelölő szervezet, amelynek települési önkormányzati választására a településen sor kerül, a szavazóhelyiségbe egy megfigyelőt bízhat meg. Megfigyelő csak a központi névjegyzékben a nemzetiség választópolgáraként nyilvántartott választópolgár lehet.   Megfigyelő nem lehet: a köztársasági elnök, a háznagy, képviselő, alpolgármester, jegyző, a Magyar Honvédséggel szolgálati jogviszonyban álló hivatásos és szerződéses katona, honvéd tisztjelölt, honvéd altiszt-jelölt, és a tényleges szolgálatot ellátó önkéntes tartalékos katona, valamint jelölt,  továbbá választási bizottság,  választási iroda tagja.   [Ve. 311. § (2a) bekezdés] Új, 2021. január 21-től hatályos. </vt:lpstr>
      <vt:lpstr>A megfigyelő a) figyelemmel kísérheti a külképviseleti választási iroda munkáját, b) a szavazást, illetőleg a külképviseleti választási iroda munkáját tevőlegesen vagy ráutaló magatartással nem befolyásolhatja, és nem zavarhatja, c) a szavazás befejezéséről kiállított jegyzőkönyvben rögzítheti észrevételeit, d) kifogást nyújthat be, e) a szavazás lezárását követően a lezárt urnát aláírhatja, f) a szavazóhelyiségben köteles regisztrációs kártyát viselni. A megfigyelő megbízásával és tevékenységével kapcsolatos költségek a megbízót terhelik.  </vt:lpstr>
      <vt:lpstr>Kapcsolattartó az NVI részéről a 2024. évi választási eljárásban:  Dr. Wiedemann János főosztályvezető wiedemann.janos@nvi.hu +36 30 8203488 </vt:lpstr>
      <vt:lpstr>Köszönöm megtisztelő figyelmüket!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Grecskó Anita</dc:creator>
  <cp:lastModifiedBy>Paulik Antal István</cp:lastModifiedBy>
  <cp:revision>94</cp:revision>
  <cp:lastPrinted>2024-02-27T15:19:50Z</cp:lastPrinted>
  <dcterms:created xsi:type="dcterms:W3CDTF">2021-09-02T08:26:45Z</dcterms:created>
  <dcterms:modified xsi:type="dcterms:W3CDTF">2024-03-07T09:08:20Z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0x0101000A7A6955A7FAB24FA5D490BCC73FE117</vt:lpwstr>
  </property>
</Properties>
</file>